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 id="2147483727" r:id="rId2"/>
  </p:sldMasterIdLst>
  <p:notesMasterIdLst>
    <p:notesMasterId r:id="rId12"/>
  </p:notesMasterIdLst>
  <p:sldIdLst>
    <p:sldId id="256" r:id="rId3"/>
    <p:sldId id="373" r:id="rId4"/>
    <p:sldId id="401" r:id="rId5"/>
    <p:sldId id="388" r:id="rId6"/>
    <p:sldId id="379" r:id="rId7"/>
    <p:sldId id="380" r:id="rId8"/>
    <p:sldId id="385" r:id="rId9"/>
    <p:sldId id="390" r:id="rId10"/>
    <p:sldId id="392" r:id="rId11"/>
  </p:sldIdLst>
  <p:sldSz cx="9144000" cy="5143500" type="screen16x9"/>
  <p:notesSz cx="6858000" cy="9144000"/>
  <p:embeddedFontLst>
    <p:embeddedFont>
      <p:font typeface="#9Slide07 Pangolin" panose="020B0604020202020204" charset="0"/>
      <p:regular r:id="rId13"/>
    </p:embeddedFont>
    <p:embeddedFont>
      <p:font typeface="Calibri Light" panose="020F0302020204030204" pitchFamily="34" charset="0"/>
      <p:regular r:id="rId14"/>
      <p:italic r:id="rId15"/>
    </p:embeddedFont>
    <p:embeddedFont>
      <p:font typeface="#9Slide07 SVNA Love Of Thunder" panose="02040603050506020204" charset="0"/>
      <p:regular r:id="rId16"/>
    </p:embeddedFont>
    <p:embeddedFont>
      <p:font typeface="Calibri" panose="020F0502020204030204" pitchFamily="34" charset="0"/>
      <p:regular r:id="rId17"/>
      <p:bold r:id="rId18"/>
      <p:italic r:id="rId19"/>
      <p:boldItalic r:id="rId20"/>
    </p:embeddedFont>
    <p:embeddedFont>
      <p:font typeface="#9Slide07 Baloo Tamma"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DA487-4273-467D-A875-C8748591B622}">
  <a:tblStyle styleId="{3DCDA487-4273-467D-A875-C8748591B6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6325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84CD-114C-4AB1-A301-9740D6EB1117}" type="slidenum">
              <a:rPr lang="en-US" smtClean="0"/>
              <a:t>1</a:t>
            </a:fld>
            <a:endParaRPr lang="en-US"/>
          </a:p>
        </p:txBody>
      </p:sp>
    </p:spTree>
    <p:extLst>
      <p:ext uri="{BB962C8B-B14F-4D97-AF65-F5344CB8AC3E}">
        <p14:creationId xmlns:p14="http://schemas.microsoft.com/office/powerpoint/2010/main" val="175816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2543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612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428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8794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5348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817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9918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543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2551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2553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31176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021A-8571-34E5-5DAF-4293097B61C8}"/>
              </a:ext>
            </a:extLst>
          </p:cNvPr>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9F1B5A7-D56B-C0F4-1587-4D4EA05225C3}"/>
              </a:ext>
            </a:extLst>
          </p:cNvPr>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187AC15-9DA7-66AE-54C5-506C3F599CD5}"/>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526E5C-EE36-DAF9-1731-2938F7830F7B}"/>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2F1FD4B-8E85-B00E-F016-08D745DAECEC}"/>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4324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5B01-BAF9-35A7-2D6A-889762AA4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77836-92B1-95B0-A869-B0335E956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71F2B-3034-790D-5691-B09F80D082D5}"/>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B1512D1E-CD3D-1FC3-EDE5-96313D519080}"/>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2E349-C877-31DB-99BC-877A794393ED}"/>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46951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9DD2-807F-9AD0-56C2-531D667496D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3562D45-BA17-CC58-9E4C-4E3B41043C8A}"/>
              </a:ext>
            </a:extLst>
          </p:cNvPr>
          <p:cNvSpPr>
            <a:spLocks noGrp="1"/>
          </p:cNvSpPr>
          <p:nvPr>
            <p:ph type="body" idx="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E8D03-29F7-81A6-C0F5-A2E214F10033}"/>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606BEC4A-061F-71F9-E39A-83545F1F218C}"/>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A2110F-6D91-2505-0D8F-096616E6C98B}"/>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17556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7924-A88A-FBF7-C383-9C13EA105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91375-5229-6785-82D1-36B3034969A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0410D-7A6E-7E43-3720-AEFB992AE69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DD9EE-FFC3-A78E-8252-7F18366789EF}"/>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F245D271-2340-C74E-2346-6E4A2A6CBBC0}"/>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2EC418-C023-82DB-2B7C-03055811918B}"/>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0899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618B-EA1D-8EEF-73B3-6D94BD64E240}"/>
              </a:ext>
            </a:extLst>
          </p:cNvPr>
          <p:cNvSpPr>
            <a:spLocks noGrp="1"/>
          </p:cNvSpPr>
          <p:nvPr>
            <p:ph type="title"/>
          </p:nvPr>
        </p:nvSpPr>
        <p:spPr>
          <a:xfrm>
            <a:off x="629841" y="273844"/>
            <a:ext cx="7886700" cy="9941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A5120-78F2-8897-935B-2D6F53CCEE00}"/>
              </a:ext>
            </a:extLst>
          </p:cNvPr>
          <p:cNvSpPr>
            <a:spLocks noGrp="1"/>
          </p:cNvSpPr>
          <p:nvPr>
            <p:ph type="body" idx="1"/>
          </p:nvPr>
        </p:nvSpPr>
        <p:spPr>
          <a:xfrm>
            <a:off x="629842"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54505-A244-5B71-82FE-96F2A048B095}"/>
              </a:ext>
            </a:extLst>
          </p:cNvPr>
          <p:cNvSpPr>
            <a:spLocks noGrp="1"/>
          </p:cNvSpPr>
          <p:nvPr>
            <p:ph sz="half" idx="2"/>
          </p:nvPr>
        </p:nvSpPr>
        <p:spPr>
          <a:xfrm>
            <a:off x="629842" y="1878807"/>
            <a:ext cx="386834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38726-78E0-9B48-F580-5A354FC77DE2}"/>
              </a:ext>
            </a:extLst>
          </p:cNvPr>
          <p:cNvSpPr>
            <a:spLocks noGrp="1"/>
          </p:cNvSpPr>
          <p:nvPr>
            <p:ph type="body" sz="quarter" idx="3"/>
          </p:nvPr>
        </p:nvSpPr>
        <p:spPr>
          <a:xfrm>
            <a:off x="4629150"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D8C9E-A464-4B7C-D3EF-C67DBDDC42B5}"/>
              </a:ext>
            </a:extLst>
          </p:cNvPr>
          <p:cNvSpPr>
            <a:spLocks noGrp="1"/>
          </p:cNvSpPr>
          <p:nvPr>
            <p:ph sz="quarter" idx="4"/>
          </p:nvPr>
        </p:nvSpPr>
        <p:spPr>
          <a:xfrm>
            <a:off x="4629150"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8B11D-D9AC-199E-89B0-5B31012E724C}"/>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8" name="Footer Placeholder 7">
            <a:extLst>
              <a:ext uri="{FF2B5EF4-FFF2-40B4-BE49-F238E27FC236}">
                <a16:creationId xmlns:a16="http://schemas.microsoft.com/office/drawing/2014/main" id="{E6C7C347-349F-068D-B4AB-77013F9D51A3}"/>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A07B395-B128-703D-518B-C1939F37D4F1}"/>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01214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3603-7E26-715A-D86F-19CB06760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97CEE-5C6E-F806-812D-E8EA59FF40DB}"/>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4" name="Footer Placeholder 3">
            <a:extLst>
              <a:ext uri="{FF2B5EF4-FFF2-40B4-BE49-F238E27FC236}">
                <a16:creationId xmlns:a16="http://schemas.microsoft.com/office/drawing/2014/main" id="{3C61C64A-B763-5D0F-4ECF-81F4533729F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06AE0E3-20B2-4672-0750-F11DB91D4414}"/>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1640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5A930-2BBE-C6BF-4347-D51E4AD379DB}"/>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3" name="Footer Placeholder 2">
            <a:extLst>
              <a:ext uri="{FF2B5EF4-FFF2-40B4-BE49-F238E27FC236}">
                <a16:creationId xmlns:a16="http://schemas.microsoft.com/office/drawing/2014/main" id="{DF7F87E4-66B5-B251-9A5B-FFCE30A9FAD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F716C36-2D09-D179-FF2F-01DF467DF553}"/>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424917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CF6B-2C01-4CB8-875B-AD192E4A559F}"/>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7B0B15E-1D99-6BB9-7298-8C491A83F50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08A73F-C43F-B6AE-1D00-BFC67ACEC7C8}"/>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7256C1-A690-8666-5AEC-8B1C8E31ABC9}"/>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8F72A21C-97AE-0F3E-F3EA-89C881ABA5B2}"/>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2A95BD9-957B-3400-410C-494ED961A07E}"/>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237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13065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8E90-9902-CC53-9591-27D26155EB85}"/>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839EC14-956E-262E-6830-2EA812C29C1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4460692-9405-ED82-93C5-CCD609873449}"/>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1EBC74-1974-7B3A-79DC-4C429946720C}"/>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67513BD6-4459-D719-AD1A-36891A33FBD7}"/>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050081B-FF78-36EC-BA39-81DB796DFE48}"/>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15997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111C-9B8D-EDDD-2C11-BF1E4F2A8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A03AD1-1012-EA0F-FBD4-96EA1F3AA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5FFAA-07C3-F69C-C83F-33C850B530F9}"/>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EC57C9F8-168A-950B-5FDE-2C2EDE52BB8A}"/>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07FE656-8D81-F286-4758-9880FA868988}"/>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22741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60296-F461-1A0D-89EC-05369FC396B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61B1B-B262-6044-BE9D-15DDA73BF88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CA61C-C38F-395C-59E2-B0FA722CB5E0}"/>
              </a:ext>
            </a:extLst>
          </p:cNvPr>
          <p:cNvSpPr>
            <a:spLocks noGrp="1"/>
          </p:cNvSpPr>
          <p:nvPr>
            <p:ph type="dt" sz="half" idx="10"/>
          </p:nvPr>
        </p:nvSpPr>
        <p:spPr/>
        <p:txBody>
          <a:body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9E8A24-9AF7-2661-73CE-9B57656AF0F9}"/>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BB86F1-9275-2FC3-B268-7E7459210042}"/>
              </a:ext>
            </a:extLst>
          </p:cNvPr>
          <p:cNvSpPr>
            <a:spLocks noGrp="1"/>
          </p:cNvSpPr>
          <p:nvPr>
            <p:ph type="sldNum" sz="quarter" idx="12"/>
          </p:nvPr>
        </p:nvSpPr>
        <p:spPr/>
        <p:txBody>
          <a:body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0664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774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5460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703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6403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0695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5519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2150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3/16/2025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470902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A8A30-FEA7-221D-5785-7FD2972E0907}"/>
              </a:ext>
            </a:extLst>
          </p:cNvPr>
          <p:cNvSpPr>
            <a:spLocks noGrp="1"/>
          </p:cNvSpPr>
          <p:nvPr>
            <p:ph type="title"/>
          </p:nvPr>
        </p:nvSpPr>
        <p:spPr>
          <a:xfrm>
            <a:off x="628650" y="273844"/>
            <a:ext cx="7886700" cy="9941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05AF28-EBA7-ED81-78B0-26A5811A36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009-5BC2-B068-D40D-82B057EBB8B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8FB643D8-C639-4ED3-927B-9CF422E769F9}" type="datetimeFigureOut">
              <a:rPr lang="en-US" kern="1200" smtClean="0">
                <a:solidFill>
                  <a:prstClr val="black">
                    <a:tint val="75000"/>
                  </a:prstClr>
                </a:solidFill>
                <a:latin typeface="Calibri" panose="020F0502020204030204"/>
                <a:ea typeface="+mn-ea"/>
                <a:cs typeface="+mn-cs"/>
              </a:rPr>
              <a:pPr defTabSz="685800">
                <a:buClrTx/>
              </a:pPr>
              <a:t>3/16/2025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09B47B7C-D3BD-F893-D974-A565704F161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8448AF5-7B94-F13A-5EDC-3B50D451FE5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4903B7BF-B94C-448E-A4F3-50F213708E24}"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762144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C34CA30E-A6C8-2C33-0296-5FFA732E4A32}"/>
              </a:ext>
            </a:extLst>
          </p:cNvPr>
          <p:cNvSpPr/>
          <p:nvPr/>
        </p:nvSpPr>
        <p:spPr>
          <a:xfrm>
            <a:off x="394824" y="296176"/>
            <a:ext cx="7524449" cy="4331483"/>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endParaRPr lang="en-US" sz="1050"/>
          </a:p>
        </p:txBody>
      </p:sp>
      <p:sp>
        <p:nvSpPr>
          <p:cNvPr id="6" name="TextBox 5">
            <a:extLst>
              <a:ext uri="{FF2B5EF4-FFF2-40B4-BE49-F238E27FC236}">
                <a16:creationId xmlns:a16="http://schemas.microsoft.com/office/drawing/2014/main" id="{0A55E294-B04B-252D-45C5-EEFF1CFE2801}"/>
              </a:ext>
            </a:extLst>
          </p:cNvPr>
          <p:cNvSpPr txBox="1"/>
          <p:nvPr/>
        </p:nvSpPr>
        <p:spPr>
          <a:xfrm>
            <a:off x="598563" y="515841"/>
            <a:ext cx="6818812" cy="1107996"/>
          </a:xfrm>
          <a:prstGeom prst="rect">
            <a:avLst/>
          </a:prstGeom>
          <a:noFill/>
        </p:spPr>
        <p:txBody>
          <a:bodyPr wrap="square" rtlCol="0">
            <a:spAutoFit/>
          </a:bodyPr>
          <a:lstStyle/>
          <a:p>
            <a:pPr algn="ctr"/>
            <a:r>
              <a:rPr lang="en-US" sz="3300" dirty="0" err="1">
                <a:latin typeface="#9Slide07 SVNA Love Of Thunder" panose="02040603050506020204" pitchFamily="18" charset="0"/>
                <a:cs typeface="Times New Roman" panose="02020603050405020304" pitchFamily="18" charset="0"/>
              </a:rPr>
              <a:t>Bài</a:t>
            </a:r>
            <a:r>
              <a:rPr lang="en-US" sz="3300" dirty="0">
                <a:latin typeface="#9Slide07 SVNA Love Of Thunder" panose="02040603050506020204" pitchFamily="18" charset="0"/>
                <a:cs typeface="Times New Roman" panose="02020603050405020304" pitchFamily="18" charset="0"/>
              </a:rPr>
              <a:t> 4: </a:t>
            </a:r>
          </a:p>
          <a:p>
            <a:pPr algn="ctr"/>
            <a:r>
              <a:rPr lang="en-US" sz="3300" dirty="0">
                <a:latin typeface="#9Slide07 SVNA Love Of Thunder" panose="02040603050506020204" pitchFamily="18" charset="0"/>
                <a:cs typeface="Times New Roman" panose="02020603050405020304" pitchFamily="18" charset="0"/>
              </a:rPr>
              <a:t>TRUYỆN NGẮN</a:t>
            </a:r>
          </a:p>
        </p:txBody>
      </p:sp>
      <p:sp>
        <p:nvSpPr>
          <p:cNvPr id="7" name="TextBox 6">
            <a:extLst>
              <a:ext uri="{FF2B5EF4-FFF2-40B4-BE49-F238E27FC236}">
                <a16:creationId xmlns:a16="http://schemas.microsoft.com/office/drawing/2014/main" id="{A27F1B82-7D24-758F-66B7-2A8D89D3F018}"/>
              </a:ext>
            </a:extLst>
          </p:cNvPr>
          <p:cNvSpPr txBox="1"/>
          <p:nvPr/>
        </p:nvSpPr>
        <p:spPr>
          <a:xfrm>
            <a:off x="1169533" y="2214580"/>
            <a:ext cx="5676870" cy="553998"/>
          </a:xfrm>
          <a:prstGeom prst="rect">
            <a:avLst/>
          </a:prstGeom>
          <a:noFill/>
        </p:spPr>
        <p:txBody>
          <a:bodyPr wrap="square" rtlCol="0">
            <a:spAutoFit/>
          </a:bodyPr>
          <a:lstStyle/>
          <a:p>
            <a:pPr algn="ctr"/>
            <a:r>
              <a:rPr lang="en-US" sz="3000" b="1" dirty="0">
                <a:solidFill>
                  <a:srgbClr val="C00000"/>
                </a:solidFill>
                <a:latin typeface="#9Slide07 Pangolin" panose="00000500000000000000" pitchFamily="2" charset="0"/>
                <a:cs typeface="Times New Roman" panose="02020603050405020304" pitchFamily="18" charset="0"/>
              </a:rPr>
              <a:t>THỰC HÀNH TIẾNG VIỆT</a:t>
            </a:r>
          </a:p>
        </p:txBody>
      </p:sp>
      <p:sp>
        <p:nvSpPr>
          <p:cNvPr id="4" name="Freeform 2">
            <a:extLst>
              <a:ext uri="{FF2B5EF4-FFF2-40B4-BE49-F238E27FC236}">
                <a16:creationId xmlns:a16="http://schemas.microsoft.com/office/drawing/2014/main" id="{8B180E6A-FF25-F24B-95E3-3AAD03D6AEE0}"/>
              </a:ext>
            </a:extLst>
          </p:cNvPr>
          <p:cNvSpPr/>
          <p:nvPr/>
        </p:nvSpPr>
        <p:spPr>
          <a:xfrm>
            <a:off x="6199702" y="1375102"/>
            <a:ext cx="3687674" cy="3768398"/>
          </a:xfrm>
          <a:custGeom>
            <a:avLst/>
            <a:gdLst/>
            <a:ahLst/>
            <a:cxnLst/>
            <a:rect l="l" t="t" r="r" b="b"/>
            <a:pathLst>
              <a:path w="8053309" h="8229600">
                <a:moveTo>
                  <a:pt x="0" y="0"/>
                </a:moveTo>
                <a:lnTo>
                  <a:pt x="8053309" y="0"/>
                </a:lnTo>
                <a:lnTo>
                  <a:pt x="8053309" y="8229600"/>
                </a:lnTo>
                <a:lnTo>
                  <a:pt x="0" y="8229600"/>
                </a:lnTo>
                <a:lnTo>
                  <a:pt x="0" y="0"/>
                </a:lnTo>
                <a:close/>
              </a:path>
            </a:pathLst>
          </a:custGeom>
          <a:blipFill>
            <a:blip r:embed="rId4"/>
            <a:stretch>
              <a:fillRect/>
            </a:stretch>
          </a:blipFill>
        </p:spPr>
        <p:txBody>
          <a:bodyPr/>
          <a:lstStyle/>
          <a:p>
            <a:endParaRPr lang="en-US" sz="1050"/>
          </a:p>
        </p:txBody>
      </p:sp>
      <p:sp>
        <p:nvSpPr>
          <p:cNvPr id="10" name="Freeform 3">
            <a:extLst>
              <a:ext uri="{FF2B5EF4-FFF2-40B4-BE49-F238E27FC236}">
                <a16:creationId xmlns:a16="http://schemas.microsoft.com/office/drawing/2014/main" id="{2B6F860D-6E0A-4C90-5610-B78CD1C8C131}"/>
              </a:ext>
            </a:extLst>
          </p:cNvPr>
          <p:cNvSpPr/>
          <p:nvPr/>
        </p:nvSpPr>
        <p:spPr>
          <a:xfrm>
            <a:off x="-324116" y="4211740"/>
            <a:ext cx="4960650" cy="1271167"/>
          </a:xfrm>
          <a:custGeom>
            <a:avLst/>
            <a:gdLst/>
            <a:ahLst/>
            <a:cxnLst/>
            <a:rect l="l" t="t" r="r" b="b"/>
            <a:pathLst>
              <a:path w="8617291" h="2208181">
                <a:moveTo>
                  <a:pt x="0" y="0"/>
                </a:moveTo>
                <a:lnTo>
                  <a:pt x="8617291" y="0"/>
                </a:lnTo>
                <a:lnTo>
                  <a:pt x="8617291" y="2208181"/>
                </a:lnTo>
                <a:lnTo>
                  <a:pt x="0" y="2208181"/>
                </a:lnTo>
                <a:lnTo>
                  <a:pt x="0" y="0"/>
                </a:lnTo>
                <a:close/>
              </a:path>
            </a:pathLst>
          </a:custGeom>
          <a:blipFill>
            <a:blip r:embed="rId5"/>
            <a:stretch>
              <a:fillRect/>
            </a:stretch>
          </a:blipFill>
        </p:spPr>
        <p:txBody>
          <a:bodyPr/>
          <a:lstStyle/>
          <a:p>
            <a:endParaRPr lang="en-US" sz="1050"/>
          </a:p>
        </p:txBody>
      </p:sp>
    </p:spTree>
    <p:extLst>
      <p:ext uri="{BB962C8B-B14F-4D97-AF65-F5344CB8AC3E}">
        <p14:creationId xmlns:p14="http://schemas.microsoft.com/office/powerpoint/2010/main" val="82305711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C9CC42E-060A-1595-C9A4-3AC00D431C18}"/>
              </a:ext>
            </a:extLst>
          </p:cNvPr>
          <p:cNvSpPr txBox="1"/>
          <p:nvPr/>
        </p:nvSpPr>
        <p:spPr>
          <a:xfrm>
            <a:off x="3669668" y="1852214"/>
            <a:ext cx="4389538" cy="1107996"/>
          </a:xfrm>
          <a:prstGeom prst="rect">
            <a:avLst/>
          </a:prstGeom>
        </p:spPr>
        <p:txBody>
          <a:bodyPr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rPr>
              <a:t>I. </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rPr>
              <a:t>LÝ</a:t>
            </a:r>
            <a:r>
              <a:rPr kumimoji="0" lang="en-US" sz="3600" b="0" i="0" u="none" strike="noStrike" kern="1200" cap="none" spc="0" normalizeH="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rPr>
              <a:t> THUYẾT</a:t>
            </a:r>
            <a:endPar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endParaRPr>
          </a:p>
        </p:txBody>
      </p:sp>
      <p:sp>
        <p:nvSpPr>
          <p:cNvPr id="2" name="Freeform 3">
            <a:extLst>
              <a:ext uri="{FF2B5EF4-FFF2-40B4-BE49-F238E27FC236}">
                <a16:creationId xmlns:a16="http://schemas.microsoft.com/office/drawing/2014/main" id="{79AA3741-0E90-981A-D2E5-640A7FC7BF12}"/>
              </a:ext>
            </a:extLst>
          </p:cNvPr>
          <p:cNvSpPr/>
          <p:nvPr/>
        </p:nvSpPr>
        <p:spPr>
          <a:xfrm>
            <a:off x="751568" y="792035"/>
            <a:ext cx="3037412" cy="3628566"/>
          </a:xfrm>
          <a:custGeom>
            <a:avLst/>
            <a:gdLst/>
            <a:ahLst/>
            <a:cxnLst/>
            <a:rect l="l" t="t" r="r" b="b"/>
            <a:pathLst>
              <a:path w="2794575" h="3338467">
                <a:moveTo>
                  <a:pt x="0" y="0"/>
                </a:moveTo>
                <a:lnTo>
                  <a:pt x="2794575" y="0"/>
                </a:lnTo>
                <a:lnTo>
                  <a:pt x="2794575" y="3338467"/>
                </a:lnTo>
                <a:lnTo>
                  <a:pt x="0" y="3338467"/>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38752892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7861894"/>
              </p:ext>
            </p:extLst>
          </p:nvPr>
        </p:nvGraphicFramePr>
        <p:xfrm>
          <a:off x="257190" y="2235516"/>
          <a:ext cx="4561610" cy="2644652"/>
        </p:xfrm>
        <a:graphic>
          <a:graphicData uri="http://schemas.openxmlformats.org/drawingml/2006/table">
            <a:tbl>
              <a:tblPr firstRow="1" bandRow="1">
                <a:tableStyleId>{5940675A-B579-460E-94D1-54222C63F5DA}</a:tableStyleId>
              </a:tblPr>
              <a:tblGrid>
                <a:gridCol w="789711">
                  <a:extLst>
                    <a:ext uri="{9D8B030D-6E8A-4147-A177-3AD203B41FA5}">
                      <a16:colId xmlns:a16="http://schemas.microsoft.com/office/drawing/2014/main" val="1361759067"/>
                    </a:ext>
                  </a:extLst>
                </a:gridCol>
                <a:gridCol w="862445">
                  <a:extLst>
                    <a:ext uri="{9D8B030D-6E8A-4147-A177-3AD203B41FA5}">
                      <a16:colId xmlns:a16="http://schemas.microsoft.com/office/drawing/2014/main" val="1370474424"/>
                    </a:ext>
                  </a:extLst>
                </a:gridCol>
                <a:gridCol w="966355">
                  <a:extLst>
                    <a:ext uri="{9D8B030D-6E8A-4147-A177-3AD203B41FA5}">
                      <a16:colId xmlns:a16="http://schemas.microsoft.com/office/drawing/2014/main" val="3291696061"/>
                    </a:ext>
                  </a:extLst>
                </a:gridCol>
                <a:gridCol w="1943099">
                  <a:extLst>
                    <a:ext uri="{9D8B030D-6E8A-4147-A177-3AD203B41FA5}">
                      <a16:colId xmlns:a16="http://schemas.microsoft.com/office/drawing/2014/main" val="3071959509"/>
                    </a:ext>
                  </a:extLst>
                </a:gridCol>
              </a:tblGrid>
              <a:tr h="566895">
                <a:tc>
                  <a:txBody>
                    <a:bodyPr/>
                    <a:lstStyle/>
                    <a:p>
                      <a:pPr algn="ctr">
                        <a:lnSpc>
                          <a:spcPct val="100000"/>
                        </a:lnSpc>
                      </a:pPr>
                      <a:endParaRPr lang="en-US" sz="16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algn="ctr">
                        <a:lnSpc>
                          <a:spcPct val="100000"/>
                        </a:lnSpc>
                      </a:pPr>
                      <a:r>
                        <a:rPr lang="en-US" sz="1600" b="1" dirty="0" err="1">
                          <a:solidFill>
                            <a:schemeClr val="tx1"/>
                          </a:solidFill>
                          <a:latin typeface="Times New Roman" panose="02020603050405020304" pitchFamily="18" charset="0"/>
                          <a:cs typeface="Times New Roman" panose="02020603050405020304" pitchFamily="18" charset="0"/>
                        </a:rPr>
                        <a:t>Cách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dẫn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trực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tiếp</a:t>
                      </a:r>
                      <a:endParaRPr lang="en-US" sz="16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algn="ctr">
                        <a:lnSpc>
                          <a:spcPct val="100000"/>
                        </a:lnSpc>
                      </a:pPr>
                      <a:r>
                        <a:rPr lang="en-US" sz="1600" b="1" dirty="0" err="1">
                          <a:solidFill>
                            <a:schemeClr val="tx1"/>
                          </a:solidFill>
                          <a:latin typeface="Times New Roman" panose="02020603050405020304" pitchFamily="18" charset="0"/>
                          <a:cs typeface="Times New Roman" panose="02020603050405020304" pitchFamily="18" charset="0"/>
                        </a:rPr>
                        <a:t>Cách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dẫn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gián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tiếp</a:t>
                      </a:r>
                      <a:r>
                        <a:rPr lang="en-US" sz="1600" b="1" dirty="0">
                          <a:solidFill>
                            <a:schemeClr val="tx1"/>
                          </a:solidFill>
                          <a:latin typeface="Times New Roman" panose="02020603050405020304" pitchFamily="18" charset="0"/>
                          <a:cs typeface="Times New Roman" panose="02020603050405020304" pitchFamily="18" charset="0"/>
                        </a:rPr>
                        <a:t> </a:t>
                      </a:r>
                    </a:p>
                  </a:txBody>
                  <a:tcPr marL="45720" marR="45720" marT="22860" marB="22860">
                    <a:solidFill>
                      <a:schemeClr val="accent1">
                        <a:lumMod val="20000"/>
                        <a:lumOff val="80000"/>
                      </a:schemeClr>
                    </a:solidFill>
                  </a:tcPr>
                </a:tc>
                <a:tc>
                  <a:txBody>
                    <a:bodyPr/>
                    <a:lstStyle/>
                    <a:p>
                      <a:pPr algn="ctr">
                        <a:lnSpc>
                          <a:spcPct val="100000"/>
                        </a:lnSpc>
                      </a:pPr>
                      <a:r>
                        <a:rPr lang="en-US" sz="1600" b="1" dirty="0" err="1">
                          <a:solidFill>
                            <a:schemeClr val="tx1"/>
                          </a:solidFill>
                          <a:latin typeface="Times New Roman" panose="02020603050405020304" pitchFamily="18" charset="0"/>
                          <a:cs typeface="Times New Roman" panose="02020603050405020304" pitchFamily="18" charset="0"/>
                        </a:rPr>
                        <a:t>Cách</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chuyển</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lời</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dẫn</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trực</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tiếp</a:t>
                      </a:r>
                      <a:r>
                        <a:rPr lang="en-US" sz="1600" b="1" baseline="0" dirty="0">
                          <a:solidFill>
                            <a:schemeClr val="tx1"/>
                          </a:solidFill>
                          <a:latin typeface="Times New Roman" panose="02020603050405020304" pitchFamily="18" charset="0"/>
                          <a:cs typeface="Times New Roman" panose="02020603050405020304" pitchFamily="18" charset="0"/>
                        </a:rPr>
                        <a:t> sang </a:t>
                      </a:r>
                      <a:r>
                        <a:rPr lang="en-US" sz="1600" b="1" baseline="0" dirty="0" err="1">
                          <a:solidFill>
                            <a:schemeClr val="tx1"/>
                          </a:solidFill>
                          <a:latin typeface="Times New Roman" panose="02020603050405020304" pitchFamily="18" charset="0"/>
                          <a:cs typeface="Times New Roman" panose="02020603050405020304" pitchFamily="18" charset="0"/>
                        </a:rPr>
                        <a:t>cách</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dẫn</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gián</a:t>
                      </a:r>
                      <a:r>
                        <a:rPr lang="en-US" sz="1600" b="1" baseline="0" dirty="0">
                          <a:solidFill>
                            <a:schemeClr val="tx1"/>
                          </a:solidFill>
                          <a:latin typeface="Times New Roman" panose="02020603050405020304" pitchFamily="18" charset="0"/>
                          <a:cs typeface="Times New Roman" panose="02020603050405020304" pitchFamily="18" charset="0"/>
                        </a:rPr>
                        <a:t> </a:t>
                      </a:r>
                      <a:r>
                        <a:rPr lang="en-US" sz="1600" b="1" baseline="0" dirty="0" err="1">
                          <a:solidFill>
                            <a:schemeClr val="tx1"/>
                          </a:solidFill>
                          <a:latin typeface="Times New Roman" panose="02020603050405020304" pitchFamily="18" charset="0"/>
                          <a:cs typeface="Times New Roman" panose="02020603050405020304" pitchFamily="18" charset="0"/>
                        </a:rPr>
                        <a:t>tiếp</a:t>
                      </a:r>
                      <a:endParaRPr lang="en-US" sz="16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extLst>
                  <a:ext uri="{0D108BD9-81ED-4DB2-BD59-A6C34878D82A}">
                    <a16:rowId xmlns:a16="http://schemas.microsoft.com/office/drawing/2014/main" val="157053006"/>
                  </a:ext>
                </a:extLst>
              </a:tr>
              <a:tr h="747270">
                <a:tc>
                  <a:txBody>
                    <a:bodyPr/>
                    <a:lstStyle/>
                    <a:p>
                      <a:pPr algn="ctr">
                        <a:lnSpc>
                          <a:spcPct val="100000"/>
                        </a:lnSpc>
                      </a:pPr>
                      <a:r>
                        <a:rPr lang="en-US" sz="1600" b="1" dirty="0" err="1">
                          <a:solidFill>
                            <a:schemeClr val="tx1"/>
                          </a:solidFill>
                          <a:latin typeface="Times New Roman" panose="02020603050405020304" pitchFamily="18" charset="0"/>
                          <a:cs typeface="Times New Roman" panose="02020603050405020304" pitchFamily="18" charset="0"/>
                        </a:rPr>
                        <a:t>Khái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niệm</a:t>
                      </a:r>
                      <a:endParaRPr lang="en-US" sz="16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tc>
                  <a:txBody>
                    <a:bodyPr/>
                    <a:lstStyle/>
                    <a:p>
                      <a:pPr algn="just">
                        <a:lnSpc>
                          <a:spcPct val="100000"/>
                        </a:lnSpc>
                      </a:pPr>
                      <a:endParaRPr lang="en-US" sz="160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tc rowSpan="2">
                  <a:txBody>
                    <a:bodyPr/>
                    <a:lstStyle/>
                    <a:p>
                      <a:pPr algn="just">
                        <a:lnSpc>
                          <a:spcPct val="100000"/>
                        </a:lnSpc>
                      </a:pPr>
                      <a:endParaRPr lang="en-US" sz="1600" baseline="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extLst>
                  <a:ext uri="{0D108BD9-81ED-4DB2-BD59-A6C34878D82A}">
                    <a16:rowId xmlns:a16="http://schemas.microsoft.com/office/drawing/2014/main" val="890418485"/>
                  </a:ext>
                </a:extLst>
              </a:tr>
              <a:tr h="1120142">
                <a:tc>
                  <a:txBody>
                    <a:bodyPr/>
                    <a:lstStyle/>
                    <a:p>
                      <a:pPr algn="ctr">
                        <a:lnSpc>
                          <a:spcPct val="100000"/>
                        </a:lnSpc>
                      </a:pPr>
                      <a:r>
                        <a:rPr lang="en-US" sz="1600" b="1" dirty="0" err="1">
                          <a:solidFill>
                            <a:schemeClr val="tx1"/>
                          </a:solidFill>
                          <a:latin typeface="Times New Roman" panose="02020603050405020304" pitchFamily="18" charset="0"/>
                          <a:cs typeface="Times New Roman" panose="02020603050405020304" pitchFamily="18" charset="0"/>
                        </a:rPr>
                        <a:t>Dấu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hiệu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nhận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biết</a:t>
                      </a:r>
                      <a:endParaRPr lang="en-US" sz="16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algn="just" defTabSz="1371600">
                        <a:lnSpc>
                          <a:spcPct val="100000"/>
                        </a:lnSpc>
                      </a:pPr>
                      <a:endParaRPr lang="en-US" sz="160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tc>
                  <a:txBody>
                    <a:bodyPr/>
                    <a:lstStyle/>
                    <a:p>
                      <a:pPr marL="0" indent="0" algn="just" defTabSz="1371600">
                        <a:lnSpc>
                          <a:spcPct val="100000"/>
                        </a:lnSpc>
                        <a:buFontTx/>
                        <a:buNone/>
                      </a:pPr>
                      <a:endParaRPr lang="en-US" sz="1600" b="1" i="1" dirty="0">
                        <a:solidFill>
                          <a:schemeClr val="tx1"/>
                        </a:solidFill>
                        <a:latin typeface="Times New Roman" pitchFamily="18" charset="0"/>
                        <a:cs typeface="Times New Roman" pitchFamily="18" charset="0"/>
                      </a:endParaRPr>
                    </a:p>
                  </a:txBody>
                  <a:tcPr marL="45720" marR="45720" marT="22860" marB="22860">
                    <a:solidFill>
                      <a:schemeClr val="bg1"/>
                    </a:solidFill>
                  </a:tcPr>
                </a:tc>
                <a:tc vMerge="1">
                  <a:txBody>
                    <a:bodyPr/>
                    <a:lstStyle/>
                    <a:p>
                      <a:pPr marL="285750" indent="-285750" algn="just" defTabSz="1371600">
                        <a:lnSpc>
                          <a:spcPct val="150000"/>
                        </a:lnSpc>
                        <a:buFontTx/>
                        <a:buChar char="-"/>
                      </a:pPr>
                      <a:endParaRPr lang="en-US" sz="3600" dirty="0">
                        <a:solidFill>
                          <a:prstClr val="black"/>
                        </a:solidFill>
                        <a:latin typeface="Times New Roman" pitchFamily="18" charset="0"/>
                        <a:cs typeface="Times New Roman" pitchFamily="18" charset="0"/>
                      </a:endParaRPr>
                    </a:p>
                  </a:txBody>
                  <a:tcPr/>
                </a:tc>
                <a:extLst>
                  <a:ext uri="{0D108BD9-81ED-4DB2-BD59-A6C34878D82A}">
                    <a16:rowId xmlns:a16="http://schemas.microsoft.com/office/drawing/2014/main" val="2322133635"/>
                  </a:ext>
                </a:extLst>
              </a:tr>
            </a:tbl>
          </a:graphicData>
        </a:graphic>
      </p:graphicFrame>
      <p:sp>
        <p:nvSpPr>
          <p:cNvPr id="2" name="Rectangle 1"/>
          <p:cNvSpPr/>
          <p:nvPr/>
        </p:nvSpPr>
        <p:spPr>
          <a:xfrm>
            <a:off x="3513045" y="647202"/>
            <a:ext cx="5513048" cy="646331"/>
          </a:xfrm>
          <a:prstGeom prst="rect">
            <a:avLst/>
          </a:prstGeom>
          <a:solidFill>
            <a:schemeClr val="accent3">
              <a:lumMod val="20000"/>
              <a:lumOff val="80000"/>
            </a:schemeClr>
          </a:solidFill>
        </p:spPr>
        <p:txBody>
          <a:bodyPr wrap="square">
            <a:spAutoFit/>
          </a:bodyPr>
          <a:lstStyle/>
          <a:p>
            <a:pPr algn="just">
              <a:buClrTx/>
              <a:defRPr/>
            </a:pPr>
            <a:r>
              <a:rPr lang="en-US" sz="1800" b="1" dirty="0">
                <a:latin typeface="Times New Roman" panose="02020603050405020304" pitchFamily="18" charset="0"/>
                <a:cs typeface="Times New Roman" panose="02020603050405020304" pitchFamily="18" charset="0"/>
              </a:rPr>
              <a:t>N</a:t>
            </a:r>
            <a:r>
              <a:rPr lang="vi-VN" sz="1800" b="1" dirty="0">
                <a:latin typeface="Times New Roman" panose="02020603050405020304" pitchFamily="18" charset="0"/>
                <a:cs typeface="Times New Roman" panose="02020603050405020304" pitchFamily="18" charset="0"/>
              </a:rPr>
              <a:t>hắc lại nguyên văn </a:t>
            </a:r>
            <a:r>
              <a:rPr lang="vi-VN" sz="1800" dirty="0">
                <a:latin typeface="Times New Roman" panose="02020603050405020304" pitchFamily="18" charset="0"/>
                <a:cs typeface="Times New Roman" panose="02020603050405020304" pitchFamily="18" charset="0"/>
              </a:rPr>
              <a:t>lời nói hay ý nghĩ của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nhân vật. </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66854" y="2224144"/>
            <a:ext cx="4059239" cy="923330"/>
          </a:xfrm>
          <a:prstGeom prst="rect">
            <a:avLst/>
          </a:prstGeom>
          <a:solidFill>
            <a:schemeClr val="accent3">
              <a:lumMod val="20000"/>
              <a:lumOff val="80000"/>
            </a:schemeClr>
          </a:solidFill>
        </p:spPr>
        <p:txBody>
          <a:bodyPr wrap="square">
            <a:spAutoFit/>
          </a:bodyPr>
          <a:lstStyle/>
          <a:p>
            <a:pPr algn="just"/>
            <a:r>
              <a:rPr lang="en-US" sz="1800" b="1" dirty="0" err="1">
                <a:latin typeface="Times New Roman" panose="02020603050405020304" pitchFamily="18" charset="0"/>
                <a:cs typeface="Times New Roman" panose="02020603050405020304" pitchFamily="18" charset="0"/>
              </a:rPr>
              <a:t>Thuật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lại</a:t>
            </a:r>
            <a:r>
              <a:rPr lang="en-US" sz="1800" b="1"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nói</a:t>
            </a:r>
            <a:r>
              <a:rPr lang="en-US" sz="1800" dirty="0">
                <a:latin typeface="Times New Roman" panose="02020603050405020304" pitchFamily="18" charset="0"/>
                <a:cs typeface="Times New Roman" panose="02020603050405020304" pitchFamily="18" charset="0"/>
              </a:rPr>
              <a:t> hay ý </a:t>
            </a:r>
            <a:r>
              <a:rPr lang="en-US" sz="1800" dirty="0" err="1">
                <a:latin typeface="Times New Roman" panose="02020603050405020304" pitchFamily="18" charset="0"/>
                <a:cs typeface="Times New Roman" panose="02020603050405020304" pitchFamily="18" charset="0"/>
              </a:rPr>
              <a:t>nghĩ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a:t>
            </a:r>
          </a:p>
        </p:txBody>
      </p:sp>
      <p:sp>
        <p:nvSpPr>
          <p:cNvPr id="5" name="Rectangle 4"/>
          <p:cNvSpPr/>
          <p:nvPr/>
        </p:nvSpPr>
        <p:spPr>
          <a:xfrm>
            <a:off x="308305" y="1241766"/>
            <a:ext cx="3059265" cy="646331"/>
          </a:xfrm>
          <a:prstGeom prst="rect">
            <a:avLst/>
          </a:prstGeom>
          <a:solidFill>
            <a:schemeClr val="accent3">
              <a:lumMod val="20000"/>
              <a:lumOff val="80000"/>
            </a:schemeClr>
          </a:solidFill>
        </p:spPr>
        <p:txBody>
          <a:bodyPr wrap="square">
            <a:spAutoFit/>
          </a:bodyPr>
          <a:lstStyle/>
          <a:p>
            <a:pPr algn="just" defTabSz="1371600">
              <a:buClrTx/>
              <a:defRPr/>
            </a:pPr>
            <a:r>
              <a:rPr lang="en-US" sz="1800" b="1" dirty="0" err="1">
                <a:latin typeface="Times New Roman" panose="02020603050405020304" pitchFamily="18" charset="0"/>
                <a:cs typeface="Times New Roman" panose="02020603050405020304" pitchFamily="18" charset="0"/>
              </a:rPr>
              <a:t>Khi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nói</a:t>
            </a:r>
            <a:r>
              <a:rPr lang="en-US" sz="1800" b="1"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hơi</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4966854" y="3201542"/>
            <a:ext cx="4059239" cy="646331"/>
          </a:xfrm>
          <a:prstGeom prst="rect">
            <a:avLst/>
          </a:prstGeom>
          <a:solidFill>
            <a:schemeClr val="accent3">
              <a:lumMod val="20000"/>
              <a:lumOff val="80000"/>
            </a:schemeClr>
          </a:solidFill>
        </p:spPr>
        <p:txBody>
          <a:bodyPr wrap="square">
            <a:spAutoFit/>
          </a:bodyPr>
          <a:lstStyle/>
          <a:p>
            <a:pPr algn="just" defTabSz="1371600"/>
            <a:r>
              <a:rPr lang="en-US" sz="1800" b="1" dirty="0" err="1">
                <a:latin typeface="Times New Roman" panose="02020603050405020304" pitchFamily="18" charset="0"/>
                <a:cs typeface="Times New Roman" panose="02020603050405020304" pitchFamily="18" charset="0"/>
              </a:rPr>
              <a:t>Khi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viết</a:t>
            </a:r>
            <a:r>
              <a:rPr lang="en-US" sz="1800" b="1"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được đặt </a:t>
            </a:r>
            <a:r>
              <a:rPr lang="en-US" sz="1800" dirty="0" err="1">
                <a:latin typeface="Times New Roman" panose="02020603050405020304" pitchFamily="18" charset="0"/>
                <a:cs typeface="Times New Roman" panose="02020603050405020304" pitchFamily="18" charset="0"/>
              </a:rPr>
              <a:t>sau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trong dấu ngoặc </a:t>
            </a:r>
            <a:r>
              <a:rPr lang="en-US" sz="1800" dirty="0" err="1">
                <a:latin typeface="Times New Roman" panose="02020603050405020304" pitchFamily="18" charset="0"/>
                <a:cs typeface="Times New Roman" panose="02020603050405020304" pitchFamily="18" charset="0"/>
              </a:rPr>
              <a:t>kép</a:t>
            </a:r>
            <a:r>
              <a:rPr lang="en-US" sz="1800" dirty="0">
                <a:latin typeface="Times New Roman" panose="02020603050405020304" pitchFamily="18" charset="0"/>
                <a:cs typeface="Times New Roman" panose="02020603050405020304" pitchFamily="18" charset="0"/>
              </a:rPr>
              <a:t> </a:t>
            </a:r>
          </a:p>
        </p:txBody>
      </p:sp>
      <p:sp>
        <p:nvSpPr>
          <p:cNvPr id="7" name="Rectangle 6"/>
          <p:cNvSpPr/>
          <p:nvPr/>
        </p:nvSpPr>
        <p:spPr>
          <a:xfrm>
            <a:off x="4966854" y="3908091"/>
            <a:ext cx="4059239" cy="646331"/>
          </a:xfrm>
          <a:prstGeom prst="rect">
            <a:avLst/>
          </a:prstGeom>
          <a:solidFill>
            <a:schemeClr val="accent3">
              <a:lumMod val="20000"/>
              <a:lumOff val="80000"/>
            </a:schemeClr>
          </a:solidFill>
        </p:spPr>
        <p:txBody>
          <a:bodyPr wrap="square">
            <a:spAutoFit/>
          </a:bodyPr>
          <a:lstStyle/>
          <a:p>
            <a:pPr algn="just" defTabSz="1371600">
              <a:buClrTx/>
              <a:defRPr/>
            </a:pPr>
            <a:r>
              <a:rPr lang="en-US" sz="1800" b="1" dirty="0" err="1">
                <a:latin typeface="Times New Roman" panose="02020603050405020304" pitchFamily="18" charset="0"/>
                <a:cs typeface="Times New Roman" panose="02020603050405020304" pitchFamily="18" charset="0"/>
              </a:rPr>
              <a:t>Khi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nói</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rệt</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3513045" y="156883"/>
            <a:ext cx="5513048" cy="369332"/>
          </a:xfrm>
          <a:prstGeom prst="rect">
            <a:avLst/>
          </a:prstGeom>
          <a:solidFill>
            <a:schemeClr val="accent3">
              <a:lumMod val="20000"/>
              <a:lumOff val="80000"/>
            </a:schemeClr>
          </a:solidFill>
        </p:spPr>
        <p:txBody>
          <a:bodyPr wrap="none">
            <a:spAutoFit/>
          </a:bodyPr>
          <a:lstStyle/>
          <a:p>
            <a:pPr algn="just" defTabSz="1371600"/>
            <a:r>
              <a:rPr lang="en-US" sz="1800" b="1" dirty="0" err="1">
                <a:latin typeface="Times New Roman" panose="02020603050405020304" pitchFamily="18" charset="0"/>
                <a:cs typeface="Times New Roman" panose="02020603050405020304" pitchFamily="18" charset="0"/>
              </a:rPr>
              <a:t>Khi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viết</a:t>
            </a:r>
            <a:r>
              <a:rPr lang="en-US" sz="1800" dirty="0">
                <a:latin typeface="Times New Roman" panose="02020603050405020304" pitchFamily="18" charset="0"/>
                <a:cs typeface="Times New Roman" panose="02020603050405020304" pitchFamily="18" charset="0"/>
              </a:rPr>
              <a:t>: k</a:t>
            </a:r>
            <a:r>
              <a:rPr lang="vi-VN" sz="1800" dirty="0">
                <a:latin typeface="Times New Roman" panose="02020603050405020304" pitchFamily="18" charset="0"/>
                <a:cs typeface="Times New Roman" panose="02020603050405020304" pitchFamily="18" charset="0"/>
              </a:rPr>
              <a:t>hông đặt trong dấu ngoặc kép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chấm</a:t>
            </a:r>
            <a:endParaRPr lang="en-US" sz="1800" dirty="0">
              <a:latin typeface="Times New Roman" panose="02020603050405020304" pitchFamily="18" charset="0"/>
              <a:cs typeface="Times New Roman" panose="02020603050405020304" pitchFamily="18" charset="0"/>
            </a:endParaRPr>
          </a:p>
        </p:txBody>
      </p:sp>
      <p:sp>
        <p:nvSpPr>
          <p:cNvPr id="9" name="Rectangle 8"/>
          <p:cNvSpPr/>
          <p:nvPr/>
        </p:nvSpPr>
        <p:spPr>
          <a:xfrm>
            <a:off x="4966854" y="4646352"/>
            <a:ext cx="4059239" cy="369332"/>
          </a:xfrm>
          <a:prstGeom prst="rect">
            <a:avLst/>
          </a:prstGeom>
          <a:solidFill>
            <a:schemeClr val="accent3">
              <a:lumMod val="20000"/>
              <a:lumOff val="80000"/>
            </a:schemeClr>
          </a:solidFill>
        </p:spPr>
        <p:txBody>
          <a:bodyPr wrap="square">
            <a:spAutoFit/>
          </a:bodyPr>
          <a:lstStyle/>
          <a:p>
            <a:pPr algn="just" defTabSz="1371600"/>
            <a:r>
              <a:rPr lang="en-US" sz="1800" b="1" dirty="0" err="1">
                <a:latin typeface="Times New Roman" panose="02020603050405020304" pitchFamily="18" charset="0"/>
                <a:cs typeface="Times New Roman" panose="02020603050405020304" pitchFamily="18" charset="0"/>
              </a:rPr>
              <a:t>Thường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kèm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từ</a:t>
            </a:r>
            <a:r>
              <a:rPr lang="en-US" sz="1800" b="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rằng</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là</a:t>
            </a:r>
            <a:r>
              <a:rPr lang="en-US" sz="1800" b="1" i="1" dirty="0">
                <a:latin typeface="Times New Roman" panose="02020603050405020304" pitchFamily="18" charset="0"/>
                <a:cs typeface="Times New Roman" panose="02020603050405020304" pitchFamily="18" charset="0"/>
              </a:rPr>
              <a:t>”</a:t>
            </a:r>
            <a:endParaRPr lang="en-US" sz="1800" b="1" i="1" dirty="0">
              <a:solidFill>
                <a:prstClr val="black"/>
              </a:solidFill>
              <a:latin typeface="Times New Roman" pitchFamily="18" charset="0"/>
              <a:cs typeface="Times New Roman" pitchFamily="18" charset="0"/>
            </a:endParaRPr>
          </a:p>
        </p:txBody>
      </p:sp>
      <p:sp>
        <p:nvSpPr>
          <p:cNvPr id="10" name="Rectangle 9"/>
          <p:cNvSpPr/>
          <p:nvPr/>
        </p:nvSpPr>
        <p:spPr>
          <a:xfrm>
            <a:off x="308306" y="156883"/>
            <a:ext cx="3059265" cy="923330"/>
          </a:xfrm>
          <a:prstGeom prst="rect">
            <a:avLst/>
          </a:prstGeom>
          <a:solidFill>
            <a:schemeClr val="accent3">
              <a:lumMod val="20000"/>
              <a:lumOff val="80000"/>
            </a:schemeClr>
          </a:solidFill>
        </p:spPr>
        <p:txBody>
          <a:bodyPr wrap="square">
            <a:spAutoFit/>
          </a:bodyPr>
          <a:lstStyle/>
          <a:p>
            <a:pPr algn="just"/>
            <a:r>
              <a:rPr lang="en-US" sz="1800" dirty="0" err="1">
                <a:latin typeface="Times New Roman" panose="02020603050405020304" pitchFamily="18" charset="0"/>
                <a:cs typeface="Times New Roman" panose="02020603050405020304" pitchFamily="18" charset="0"/>
              </a:rPr>
              <a:t>Lược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ngoặc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kép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dấu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dẫn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tiếp</a:t>
            </a:r>
            <a:r>
              <a:rPr lang="en-US" sz="1800" dirty="0">
                <a:latin typeface="Times New Roman" panose="02020603050405020304" pitchFamily="18" charset="0"/>
                <a:cs typeface="Times New Roman" panose="02020603050405020304" pitchFamily="18" charset="0"/>
              </a:rPr>
              <a:t>.</a:t>
            </a:r>
          </a:p>
        </p:txBody>
      </p:sp>
      <p:sp>
        <p:nvSpPr>
          <p:cNvPr id="11" name="Rectangle 10"/>
          <p:cNvSpPr/>
          <p:nvPr/>
        </p:nvSpPr>
        <p:spPr>
          <a:xfrm>
            <a:off x="3513044" y="1415825"/>
            <a:ext cx="5513049" cy="646331"/>
          </a:xfrm>
          <a:prstGeom prst="rect">
            <a:avLst/>
          </a:prstGeom>
          <a:solidFill>
            <a:schemeClr val="accent3">
              <a:lumMod val="20000"/>
              <a:lumOff val="80000"/>
            </a:schemeClr>
          </a:solidFill>
        </p:spPr>
        <p:txBody>
          <a:bodyPr wrap="square">
            <a:spAutoFit/>
          </a:bodyPr>
          <a:lstStyle/>
          <a:p>
            <a:pPr algn="just"/>
            <a:r>
              <a:rPr lang="en-US" sz="1800" dirty="0" err="1">
                <a:latin typeface="Times New Roman" panose="02020603050405020304" pitchFamily="18" charset="0"/>
                <a:cs typeface="Times New Roman" panose="02020603050405020304" pitchFamily="18" charset="0"/>
              </a:rPr>
              <a:t>Diễn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dung </a:t>
            </a:r>
            <a:r>
              <a:rPr lang="en-US" sz="1800" dirty="0" err="1">
                <a:latin typeface="Times New Roman" panose="02020603050405020304" pitchFamily="18" charset="0"/>
                <a:cs typeface="Times New Roman" panose="02020603050405020304" pitchFamily="18" charset="0"/>
              </a:rPr>
              <a:t>phần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dẫn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sao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dẫn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gốc</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699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32693152"/>
              </p:ext>
            </p:extLst>
          </p:nvPr>
        </p:nvGraphicFramePr>
        <p:xfrm>
          <a:off x="190500" y="285750"/>
          <a:ext cx="8610600" cy="461772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1361759067"/>
                    </a:ext>
                  </a:extLst>
                </a:gridCol>
                <a:gridCol w="2057400">
                  <a:extLst>
                    <a:ext uri="{9D8B030D-6E8A-4147-A177-3AD203B41FA5}">
                      <a16:colId xmlns:a16="http://schemas.microsoft.com/office/drawing/2014/main" val="1370474424"/>
                    </a:ext>
                  </a:extLst>
                </a:gridCol>
                <a:gridCol w="3124200">
                  <a:extLst>
                    <a:ext uri="{9D8B030D-6E8A-4147-A177-3AD203B41FA5}">
                      <a16:colId xmlns:a16="http://schemas.microsoft.com/office/drawing/2014/main" val="3291696061"/>
                    </a:ext>
                  </a:extLst>
                </a:gridCol>
                <a:gridCol w="2514600">
                  <a:extLst>
                    <a:ext uri="{9D8B030D-6E8A-4147-A177-3AD203B41FA5}">
                      <a16:colId xmlns:a16="http://schemas.microsoft.com/office/drawing/2014/main" val="3071959509"/>
                    </a:ext>
                  </a:extLst>
                </a:gridCol>
              </a:tblGrid>
              <a:tr h="1005840">
                <a:tc>
                  <a:txBody>
                    <a:bodyPr/>
                    <a:lstStyle/>
                    <a:p>
                      <a:pPr algn="ctr">
                        <a:lnSpc>
                          <a:spcPct val="100000"/>
                        </a:lnSpc>
                      </a:pPr>
                      <a:endParaRPr lang="en-US" sz="21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algn="ctr">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Cách</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dẫn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trực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tiếp</a:t>
                      </a:r>
                      <a:endParaRPr lang="en-US" sz="21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algn="ctr">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Cách</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dẫn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gián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tiếp</a:t>
                      </a:r>
                      <a:r>
                        <a:rPr lang="en-US" sz="2100" b="1" dirty="0">
                          <a:solidFill>
                            <a:schemeClr val="tx1"/>
                          </a:solidFill>
                          <a:latin typeface="Times New Roman" panose="02020603050405020304" pitchFamily="18" charset="0"/>
                          <a:cs typeface="Times New Roman" panose="02020603050405020304" pitchFamily="18" charset="0"/>
                        </a:rPr>
                        <a:t> </a:t>
                      </a:r>
                    </a:p>
                  </a:txBody>
                  <a:tcPr marL="45720" marR="45720" marT="22860" marB="22860">
                    <a:solidFill>
                      <a:schemeClr val="accent1">
                        <a:lumMod val="20000"/>
                        <a:lumOff val="80000"/>
                      </a:schemeClr>
                    </a:solidFill>
                  </a:tcPr>
                </a:tc>
                <a:tc>
                  <a:txBody>
                    <a:bodyPr/>
                    <a:lstStyle/>
                    <a:p>
                      <a:pPr algn="ctr">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Cách</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chuyển</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lời</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dẫn</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trực</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tiếp</a:t>
                      </a:r>
                      <a:r>
                        <a:rPr lang="en-US" sz="2100" b="1" baseline="0" dirty="0">
                          <a:solidFill>
                            <a:schemeClr val="tx1"/>
                          </a:solidFill>
                          <a:latin typeface="Times New Roman" panose="02020603050405020304" pitchFamily="18" charset="0"/>
                          <a:cs typeface="Times New Roman" panose="02020603050405020304" pitchFamily="18" charset="0"/>
                        </a:rPr>
                        <a:t> sang </a:t>
                      </a:r>
                      <a:r>
                        <a:rPr lang="en-US" sz="2100" b="1" baseline="0" dirty="0" err="1">
                          <a:solidFill>
                            <a:schemeClr val="tx1"/>
                          </a:solidFill>
                          <a:latin typeface="Times New Roman" panose="02020603050405020304" pitchFamily="18" charset="0"/>
                          <a:cs typeface="Times New Roman" panose="02020603050405020304" pitchFamily="18" charset="0"/>
                        </a:rPr>
                        <a:t>cách</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dẫn</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gián</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tiếp</a:t>
                      </a:r>
                      <a:endParaRPr lang="en-US" sz="21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extLst>
                  <a:ext uri="{0D108BD9-81ED-4DB2-BD59-A6C34878D82A}">
                    <a16:rowId xmlns:a16="http://schemas.microsoft.com/office/drawing/2014/main" val="157053006"/>
                  </a:ext>
                </a:extLst>
              </a:tr>
              <a:tr h="1325880">
                <a:tc>
                  <a:txBody>
                    <a:bodyPr/>
                    <a:lstStyle/>
                    <a:p>
                      <a:pPr algn="ctr">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Khái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niệm</a:t>
                      </a:r>
                      <a:endParaRPr lang="en-US" sz="21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latin typeface="Times New Roman" panose="02020603050405020304" pitchFamily="18" charset="0"/>
                          <a:cs typeface="Times New Roman" panose="02020603050405020304" pitchFamily="18" charset="0"/>
                        </a:rPr>
                        <a:t>N</a:t>
                      </a:r>
                      <a:r>
                        <a:rPr lang="vi-VN" sz="2100" b="1" dirty="0">
                          <a:solidFill>
                            <a:schemeClr val="tx1"/>
                          </a:solidFill>
                          <a:latin typeface="Times New Roman" panose="02020603050405020304" pitchFamily="18" charset="0"/>
                          <a:cs typeface="Times New Roman" panose="02020603050405020304" pitchFamily="18" charset="0"/>
                        </a:rPr>
                        <a:t>hắc lại nguyên văn </a:t>
                      </a:r>
                      <a:r>
                        <a:rPr lang="vi-VN" sz="2100" dirty="0">
                          <a:solidFill>
                            <a:schemeClr val="tx1"/>
                          </a:solidFill>
                          <a:latin typeface="Times New Roman" panose="02020603050405020304" pitchFamily="18" charset="0"/>
                          <a:cs typeface="Times New Roman" panose="02020603050405020304" pitchFamily="18" charset="0"/>
                        </a:rPr>
                        <a:t>lời nói hay ý nghĩ của </a:t>
                      </a:r>
                      <a:r>
                        <a:rPr lang="en-US" sz="2100" dirty="0" err="1">
                          <a:solidFill>
                            <a:schemeClr val="tx1"/>
                          </a:solidFill>
                          <a:latin typeface="Times New Roman" panose="02020603050405020304" pitchFamily="18" charset="0"/>
                          <a:cs typeface="Times New Roman" panose="02020603050405020304" pitchFamily="18" charset="0"/>
                        </a:rPr>
                        <a:t>một</a:t>
                      </a:r>
                      <a:r>
                        <a:rPr lang="en-US" sz="2100" baseline="0" dirty="0">
                          <a:solidFill>
                            <a:schemeClr val="tx1"/>
                          </a:solidFill>
                          <a:latin typeface="Times New Roman" panose="02020603050405020304" pitchFamily="18" charset="0"/>
                          <a:cs typeface="Times New Roman" panose="02020603050405020304" pitchFamily="18" charset="0"/>
                        </a:rPr>
                        <a:t> </a:t>
                      </a:r>
                      <a:r>
                        <a:rPr lang="vi-VN" sz="2100" dirty="0">
                          <a:solidFill>
                            <a:schemeClr val="tx1"/>
                          </a:solidFill>
                          <a:latin typeface="Times New Roman" panose="02020603050405020304" pitchFamily="18" charset="0"/>
                          <a:cs typeface="Times New Roman" panose="02020603050405020304" pitchFamily="18" charset="0"/>
                        </a:rPr>
                        <a:t>người</a:t>
                      </a:r>
                      <a:r>
                        <a:rPr lang="en-US" sz="2100" dirty="0">
                          <a:solidFill>
                            <a:schemeClr val="tx1"/>
                          </a:solidFill>
                          <a:latin typeface="Times New Roman" panose="02020603050405020304" pitchFamily="18" charset="0"/>
                          <a:cs typeface="Times New Roman" panose="02020603050405020304" pitchFamily="18" charset="0"/>
                        </a:rPr>
                        <a:t>/ </a:t>
                      </a:r>
                      <a:r>
                        <a:rPr lang="vi-VN" sz="2100" dirty="0">
                          <a:solidFill>
                            <a:schemeClr val="tx1"/>
                          </a:solidFill>
                          <a:latin typeface="Times New Roman" panose="02020603050405020304" pitchFamily="18" charset="0"/>
                          <a:cs typeface="Times New Roman" panose="02020603050405020304" pitchFamily="18" charset="0"/>
                        </a:rPr>
                        <a:t>nhân vật. </a:t>
                      </a:r>
                      <a:endParaRPr lang="en-US" sz="210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tc>
                  <a:txBody>
                    <a:bodyPr/>
                    <a:lstStyle/>
                    <a:p>
                      <a:pPr algn="just">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Thuật</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lại</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lời</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nói</a:t>
                      </a:r>
                      <a:r>
                        <a:rPr lang="en-US" sz="2100" baseline="0" dirty="0">
                          <a:solidFill>
                            <a:schemeClr val="tx1"/>
                          </a:solidFill>
                          <a:latin typeface="Times New Roman" panose="02020603050405020304" pitchFamily="18" charset="0"/>
                          <a:cs typeface="Times New Roman" panose="02020603050405020304" pitchFamily="18" charset="0"/>
                        </a:rPr>
                        <a:t> hay ý </a:t>
                      </a:r>
                      <a:r>
                        <a:rPr lang="en-US" sz="2100" baseline="0" dirty="0" err="1">
                          <a:solidFill>
                            <a:schemeClr val="tx1"/>
                          </a:solidFill>
                          <a:latin typeface="Times New Roman" panose="02020603050405020304" pitchFamily="18" charset="0"/>
                          <a:cs typeface="Times New Roman" panose="02020603050405020304" pitchFamily="18" charset="0"/>
                        </a:rPr>
                        <a:t>nghĩ</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của</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một</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người</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nhân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vật</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có</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điều</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chỉnh</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cho</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phù</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hợp</a:t>
                      </a:r>
                      <a:r>
                        <a:rPr lang="en-US" sz="2100" baseline="0" dirty="0">
                          <a:solidFill>
                            <a:schemeClr val="tx1"/>
                          </a:solidFill>
                          <a:latin typeface="Times New Roman" panose="02020603050405020304" pitchFamily="18" charset="0"/>
                          <a:cs typeface="Times New Roman" panose="02020603050405020304" pitchFamily="18" charset="0"/>
                        </a:rPr>
                        <a:t>.</a:t>
                      </a:r>
                      <a:endParaRPr lang="en-US" sz="2100"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bg1"/>
                    </a:solidFill>
                  </a:tcPr>
                </a:tc>
                <a:tc rowSpan="2">
                  <a:txBody>
                    <a:bodyPr/>
                    <a:lstStyle/>
                    <a:p>
                      <a:pPr algn="just">
                        <a:lnSpc>
                          <a:spcPct val="100000"/>
                        </a:lnSpc>
                      </a:pPr>
                      <a:r>
                        <a:rPr lang="en-US" sz="2100" b="1" dirty="0">
                          <a:solidFill>
                            <a:schemeClr val="tx1"/>
                          </a:solidFill>
                          <a:latin typeface="Times New Roman" panose="02020603050405020304" pitchFamily="18" charset="0"/>
                          <a:cs typeface="Times New Roman" panose="02020603050405020304" pitchFamily="18" charset="0"/>
                        </a:rPr>
                        <a:t>- B1: </a:t>
                      </a:r>
                      <a:r>
                        <a:rPr lang="en-US" sz="2100" dirty="0" err="1">
                          <a:solidFill>
                            <a:schemeClr val="tx1"/>
                          </a:solidFill>
                          <a:latin typeface="Times New Roman" panose="02020603050405020304" pitchFamily="18" charset="0"/>
                          <a:cs typeface="Times New Roman" panose="02020603050405020304" pitchFamily="18" charset="0"/>
                        </a:rPr>
                        <a:t>Lược</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bỏ</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dấu</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ngoặc</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kép</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dấu</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hai</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chấm</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đánh</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dấu</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phần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trích</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dẫn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trực</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tiếp</a:t>
                      </a:r>
                      <a:r>
                        <a:rPr lang="en-US" sz="2100" baseline="0" dirty="0">
                          <a:solidFill>
                            <a:schemeClr val="tx1"/>
                          </a:solidFill>
                          <a:latin typeface="Times New Roman" panose="02020603050405020304" pitchFamily="18" charset="0"/>
                          <a:cs typeface="Times New Roman" panose="02020603050405020304" pitchFamily="18" charset="0"/>
                        </a:rPr>
                        <a:t>.</a:t>
                      </a:r>
                    </a:p>
                    <a:p>
                      <a:pPr algn="just">
                        <a:lnSpc>
                          <a:spcPct val="100000"/>
                        </a:lnSpc>
                      </a:pPr>
                      <a:r>
                        <a:rPr lang="en-US" sz="2100" b="1" baseline="0" dirty="0">
                          <a:solidFill>
                            <a:schemeClr val="tx1"/>
                          </a:solidFill>
                          <a:latin typeface="Times New Roman" panose="02020603050405020304" pitchFamily="18" charset="0"/>
                          <a:cs typeface="Times New Roman" panose="02020603050405020304" pitchFamily="18" charset="0"/>
                        </a:rPr>
                        <a:t>- B2: </a:t>
                      </a:r>
                      <a:r>
                        <a:rPr lang="en-US" sz="2100" baseline="0" dirty="0" err="1">
                          <a:solidFill>
                            <a:schemeClr val="tx1"/>
                          </a:solidFill>
                          <a:latin typeface="Times New Roman" panose="02020603050405020304" pitchFamily="18" charset="0"/>
                          <a:cs typeface="Times New Roman" panose="02020603050405020304" pitchFamily="18" charset="0"/>
                        </a:rPr>
                        <a:t>Diễn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đạt</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lại</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nội</a:t>
                      </a:r>
                      <a:r>
                        <a:rPr lang="en-US" sz="2100" baseline="0" dirty="0">
                          <a:solidFill>
                            <a:schemeClr val="tx1"/>
                          </a:solidFill>
                          <a:latin typeface="Times New Roman" panose="02020603050405020304" pitchFamily="18" charset="0"/>
                          <a:cs typeface="Times New Roman" panose="02020603050405020304" pitchFamily="18" charset="0"/>
                        </a:rPr>
                        <a:t> dung </a:t>
                      </a:r>
                      <a:r>
                        <a:rPr lang="en-US" sz="2100" baseline="0" dirty="0" err="1">
                          <a:solidFill>
                            <a:schemeClr val="tx1"/>
                          </a:solidFill>
                          <a:latin typeface="Times New Roman" panose="02020603050405020304" pitchFamily="18" charset="0"/>
                          <a:cs typeface="Times New Roman" panose="02020603050405020304" pitchFamily="18" charset="0"/>
                        </a:rPr>
                        <a:t>phần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dẫn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trực</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tiếp</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sao</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cho</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hợp</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lí</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đảm</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bảo</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trung</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thành</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với</a:t>
                      </a:r>
                      <a:r>
                        <a:rPr lang="en-US" sz="2100" baseline="0" dirty="0">
                          <a:solidFill>
                            <a:schemeClr val="tx1"/>
                          </a:solidFill>
                          <a:latin typeface="Times New Roman" panose="02020603050405020304" pitchFamily="18" charset="0"/>
                          <a:cs typeface="Times New Roman" panose="02020603050405020304" pitchFamily="18" charset="0"/>
                        </a:rPr>
                        <a:t> ý </a:t>
                      </a:r>
                      <a:r>
                        <a:rPr lang="en-US" sz="2100" baseline="0" dirty="0" err="1">
                          <a:solidFill>
                            <a:schemeClr val="tx1"/>
                          </a:solidFill>
                          <a:latin typeface="Times New Roman" panose="02020603050405020304" pitchFamily="18" charset="0"/>
                          <a:cs typeface="Times New Roman" panose="02020603050405020304" pitchFamily="18" charset="0"/>
                        </a:rPr>
                        <a:t>được</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dẫn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trong</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bản</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gốc</a:t>
                      </a:r>
                      <a:r>
                        <a:rPr lang="en-US" sz="2100" baseline="0" dirty="0">
                          <a:solidFill>
                            <a:schemeClr val="tx1"/>
                          </a:solidFill>
                          <a:latin typeface="Times New Roman" panose="02020603050405020304" pitchFamily="18" charset="0"/>
                          <a:cs typeface="Times New Roman" panose="02020603050405020304" pitchFamily="18" charset="0"/>
                        </a:rPr>
                        <a:t>.</a:t>
                      </a:r>
                    </a:p>
                  </a:txBody>
                  <a:tcPr marL="45720" marR="45720" marT="22860" marB="22860">
                    <a:solidFill>
                      <a:schemeClr val="bg1"/>
                    </a:solidFill>
                  </a:tcPr>
                </a:tc>
                <a:extLst>
                  <a:ext uri="{0D108BD9-81ED-4DB2-BD59-A6C34878D82A}">
                    <a16:rowId xmlns:a16="http://schemas.microsoft.com/office/drawing/2014/main" val="890418485"/>
                  </a:ext>
                </a:extLst>
              </a:tr>
              <a:tr h="2286000">
                <a:tc>
                  <a:txBody>
                    <a:bodyPr/>
                    <a:lstStyle/>
                    <a:p>
                      <a:pPr algn="ctr">
                        <a:lnSpc>
                          <a:spcPct val="100000"/>
                        </a:lnSpc>
                      </a:pPr>
                      <a:r>
                        <a:rPr lang="en-US" sz="2100" b="1" dirty="0" err="1">
                          <a:solidFill>
                            <a:schemeClr val="tx1"/>
                          </a:solidFill>
                          <a:latin typeface="Times New Roman" panose="02020603050405020304" pitchFamily="18" charset="0"/>
                          <a:cs typeface="Times New Roman" panose="02020603050405020304" pitchFamily="18" charset="0"/>
                        </a:rPr>
                        <a:t>Dấu</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hiệu</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nhận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biết</a:t>
                      </a:r>
                      <a:endParaRPr lang="en-US" sz="2100" b="1" dirty="0">
                        <a:solidFill>
                          <a:schemeClr val="tx1"/>
                        </a:solidFill>
                        <a:latin typeface="Times New Roman" panose="02020603050405020304" pitchFamily="18" charset="0"/>
                        <a:cs typeface="Times New Roman" panose="02020603050405020304" pitchFamily="18" charset="0"/>
                      </a:endParaRPr>
                    </a:p>
                  </a:txBody>
                  <a:tcPr marL="45720" marR="45720" marT="22860" marB="22860">
                    <a:solidFill>
                      <a:schemeClr val="accent1">
                        <a:lumMod val="20000"/>
                        <a:lumOff val="80000"/>
                      </a:schemeClr>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Khi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nói</a:t>
                      </a:r>
                      <a:r>
                        <a:rPr lang="en-US" sz="2100" b="1" dirty="0">
                          <a:solidFill>
                            <a:schemeClr val="tx1"/>
                          </a:solidFill>
                          <a:latin typeface="Times New Roman" panose="02020603050405020304" pitchFamily="18" charset="0"/>
                          <a:cs typeface="Times New Roman" panose="02020603050405020304" pitchFamily="18" charset="0"/>
                        </a:rPr>
                        <a:t> </a:t>
                      </a:r>
                      <a:r>
                        <a:rPr lang="en-US" sz="2100" b="0" dirty="0" err="1">
                          <a:solidFill>
                            <a:schemeClr val="tx1"/>
                          </a:solidFill>
                          <a:latin typeface="Times New Roman" panose="02020603050405020304" pitchFamily="18" charset="0"/>
                          <a:cs typeface="Times New Roman" panose="02020603050405020304" pitchFamily="18" charset="0"/>
                        </a:rPr>
                        <a:t>được</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đánh</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dấu</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bằng</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chỗ</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nghỉ</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hơi</a:t>
                      </a:r>
                      <a:endParaRPr lang="en-US" sz="2100" dirty="0">
                        <a:solidFill>
                          <a:schemeClr val="tx1"/>
                        </a:solidFill>
                        <a:latin typeface="Times New Roman" panose="02020603050405020304" pitchFamily="18" charset="0"/>
                        <a:cs typeface="Times New Roman" panose="02020603050405020304" pitchFamily="18" charset="0"/>
                      </a:endParaRPr>
                    </a:p>
                    <a:p>
                      <a:pPr algn="just" defTabSz="1371600">
                        <a:lnSpc>
                          <a:spcPct val="100000"/>
                        </a:lnSpc>
                      </a:pPr>
                      <a:r>
                        <a:rPr lang="en-US" sz="2100"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Khi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viết</a:t>
                      </a:r>
                      <a:r>
                        <a:rPr lang="en-US" sz="2100" b="1" dirty="0">
                          <a:solidFill>
                            <a:schemeClr val="tx1"/>
                          </a:solidFill>
                          <a:latin typeface="Times New Roman" panose="02020603050405020304" pitchFamily="18" charset="0"/>
                          <a:cs typeface="Times New Roman" panose="02020603050405020304" pitchFamily="18" charset="0"/>
                        </a:rPr>
                        <a:t>: </a:t>
                      </a:r>
                      <a:r>
                        <a:rPr lang="vi-VN" sz="2100" dirty="0">
                          <a:solidFill>
                            <a:schemeClr val="tx1"/>
                          </a:solidFill>
                          <a:latin typeface="Times New Roman" panose="02020603050405020304" pitchFamily="18" charset="0"/>
                          <a:cs typeface="Times New Roman" panose="02020603050405020304" pitchFamily="18" charset="0"/>
                        </a:rPr>
                        <a:t>được đặt </a:t>
                      </a:r>
                      <a:r>
                        <a:rPr lang="en-US" sz="2100" dirty="0" err="1">
                          <a:solidFill>
                            <a:schemeClr val="tx1"/>
                          </a:solidFill>
                          <a:latin typeface="Times New Roman" panose="02020603050405020304" pitchFamily="18" charset="0"/>
                          <a:cs typeface="Times New Roman" panose="02020603050405020304" pitchFamily="18" charset="0"/>
                        </a:rPr>
                        <a:t>sau</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dấu</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hai</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chấm</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và</a:t>
                      </a:r>
                      <a:r>
                        <a:rPr lang="en-US" sz="2100" baseline="0" dirty="0">
                          <a:solidFill>
                            <a:schemeClr val="tx1"/>
                          </a:solidFill>
                          <a:latin typeface="Times New Roman" panose="02020603050405020304" pitchFamily="18" charset="0"/>
                          <a:cs typeface="Times New Roman" panose="02020603050405020304" pitchFamily="18" charset="0"/>
                        </a:rPr>
                        <a:t> </a:t>
                      </a:r>
                      <a:r>
                        <a:rPr lang="vi-VN" sz="2100" dirty="0">
                          <a:solidFill>
                            <a:schemeClr val="tx1"/>
                          </a:solidFill>
                          <a:latin typeface="Times New Roman" panose="02020603050405020304" pitchFamily="18" charset="0"/>
                          <a:cs typeface="Times New Roman" panose="02020603050405020304" pitchFamily="18" charset="0"/>
                        </a:rPr>
                        <a:t>trong dấu ngoặc </a:t>
                      </a:r>
                      <a:r>
                        <a:rPr lang="en-US" sz="2100" dirty="0" err="1">
                          <a:solidFill>
                            <a:schemeClr val="tx1"/>
                          </a:solidFill>
                          <a:latin typeface="Times New Roman" panose="02020603050405020304" pitchFamily="18" charset="0"/>
                          <a:cs typeface="Times New Roman" panose="02020603050405020304" pitchFamily="18" charset="0"/>
                        </a:rPr>
                        <a:t>kép</a:t>
                      </a:r>
                      <a:r>
                        <a:rPr lang="en-US" sz="2100" dirty="0">
                          <a:solidFill>
                            <a:schemeClr val="tx1"/>
                          </a:solidFill>
                          <a:latin typeface="Times New Roman" panose="02020603050405020304" pitchFamily="18" charset="0"/>
                          <a:cs typeface="Times New Roman" panose="02020603050405020304" pitchFamily="18" charset="0"/>
                        </a:rPr>
                        <a:t> </a:t>
                      </a:r>
                    </a:p>
                  </a:txBody>
                  <a:tcPr marL="45720" marR="45720" marT="22860" marB="2286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Khi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nói</a:t>
                      </a:r>
                      <a:r>
                        <a:rPr lang="en-US" sz="2100" b="1" dirty="0">
                          <a:solidFill>
                            <a:schemeClr val="tx1"/>
                          </a:solidFill>
                          <a:latin typeface="Times New Roman" panose="02020603050405020304" pitchFamily="18" charset="0"/>
                          <a:cs typeface="Times New Roman" panose="02020603050405020304" pitchFamily="18" charset="0"/>
                        </a:rPr>
                        <a:t> </a:t>
                      </a:r>
                      <a:r>
                        <a:rPr lang="en-US" sz="2100" b="0" dirty="0">
                          <a:solidFill>
                            <a:schemeClr val="tx1"/>
                          </a:solidFill>
                          <a:latin typeface="Times New Roman" panose="02020603050405020304" pitchFamily="18" charset="0"/>
                          <a:cs typeface="Times New Roman" panose="02020603050405020304" pitchFamily="18" charset="0"/>
                        </a:rPr>
                        <a:t> </a:t>
                      </a:r>
                      <a:r>
                        <a:rPr lang="en-US" sz="2100" b="0" dirty="0" err="1">
                          <a:solidFill>
                            <a:schemeClr val="tx1"/>
                          </a:solidFill>
                          <a:latin typeface="Times New Roman" panose="02020603050405020304" pitchFamily="18" charset="0"/>
                          <a:cs typeface="Times New Roman" panose="02020603050405020304" pitchFamily="18" charset="0"/>
                        </a:rPr>
                        <a:t>không</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dirty="0" err="1">
                          <a:solidFill>
                            <a:schemeClr val="tx1"/>
                          </a:solidFill>
                          <a:latin typeface="Times New Roman" panose="02020603050405020304" pitchFamily="18" charset="0"/>
                          <a:cs typeface="Times New Roman" panose="02020603050405020304" pitchFamily="18" charset="0"/>
                        </a:rPr>
                        <a:t>được</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đánh</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dấu</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bằng</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chỗ</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nghỉ</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hơi</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rõ</a:t>
                      </a:r>
                      <a:r>
                        <a:rPr lang="en-US" sz="2100" b="0" baseline="0" dirty="0">
                          <a:solidFill>
                            <a:schemeClr val="tx1"/>
                          </a:solidFill>
                          <a:latin typeface="Times New Roman" panose="02020603050405020304" pitchFamily="18" charset="0"/>
                          <a:cs typeface="Times New Roman" panose="02020603050405020304" pitchFamily="18" charset="0"/>
                        </a:rPr>
                        <a:t> </a:t>
                      </a:r>
                      <a:r>
                        <a:rPr lang="en-US" sz="2100" b="0" baseline="0" dirty="0" err="1">
                          <a:solidFill>
                            <a:schemeClr val="tx1"/>
                          </a:solidFill>
                          <a:latin typeface="Times New Roman" panose="02020603050405020304" pitchFamily="18" charset="0"/>
                          <a:cs typeface="Times New Roman" panose="02020603050405020304" pitchFamily="18" charset="0"/>
                        </a:rPr>
                        <a:t>rệt</a:t>
                      </a:r>
                      <a:endParaRPr lang="en-US" sz="2100" dirty="0">
                        <a:solidFill>
                          <a:schemeClr val="tx1"/>
                        </a:solidFill>
                        <a:latin typeface="Times New Roman" panose="02020603050405020304" pitchFamily="18" charset="0"/>
                        <a:cs typeface="Times New Roman" panose="02020603050405020304" pitchFamily="18" charset="0"/>
                      </a:endParaRPr>
                    </a:p>
                    <a:p>
                      <a:pPr algn="just" defTabSz="1371600">
                        <a:lnSpc>
                          <a:spcPct val="100000"/>
                        </a:lnSpc>
                      </a:pPr>
                      <a:r>
                        <a:rPr lang="en-US" sz="2100"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Khi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viết</a:t>
                      </a:r>
                      <a:r>
                        <a:rPr lang="en-US" sz="2100" dirty="0">
                          <a:solidFill>
                            <a:schemeClr val="tx1"/>
                          </a:solidFill>
                          <a:latin typeface="Times New Roman" panose="02020603050405020304" pitchFamily="18" charset="0"/>
                          <a:cs typeface="Times New Roman" panose="02020603050405020304" pitchFamily="18" charset="0"/>
                        </a:rPr>
                        <a:t>:</a:t>
                      </a:r>
                      <a:r>
                        <a:rPr lang="en-US" sz="2100" baseline="0" dirty="0">
                          <a:solidFill>
                            <a:schemeClr val="tx1"/>
                          </a:solidFill>
                          <a:latin typeface="Times New Roman" panose="02020603050405020304" pitchFamily="18" charset="0"/>
                          <a:cs typeface="Times New Roman" panose="02020603050405020304" pitchFamily="18" charset="0"/>
                        </a:rPr>
                        <a:t> k</a:t>
                      </a:r>
                      <a:r>
                        <a:rPr lang="vi-VN" sz="2100" dirty="0">
                          <a:solidFill>
                            <a:schemeClr val="tx1"/>
                          </a:solidFill>
                          <a:latin typeface="Times New Roman" panose="02020603050405020304" pitchFamily="18" charset="0"/>
                          <a:cs typeface="Times New Roman" panose="02020603050405020304" pitchFamily="18" charset="0"/>
                        </a:rPr>
                        <a:t>hông đặt trong dấu ngoặc kép</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và</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dấu</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hai</a:t>
                      </a:r>
                      <a:r>
                        <a:rPr lang="en-US" sz="2100" baseline="0" dirty="0">
                          <a:solidFill>
                            <a:schemeClr val="tx1"/>
                          </a:solidFill>
                          <a:latin typeface="Times New Roman" panose="02020603050405020304" pitchFamily="18" charset="0"/>
                          <a:cs typeface="Times New Roman" panose="02020603050405020304" pitchFamily="18" charset="0"/>
                        </a:rPr>
                        <a:t> </a:t>
                      </a:r>
                      <a:r>
                        <a:rPr lang="en-US" sz="2100" baseline="0" dirty="0" err="1">
                          <a:solidFill>
                            <a:schemeClr val="tx1"/>
                          </a:solidFill>
                          <a:latin typeface="Times New Roman" panose="02020603050405020304" pitchFamily="18" charset="0"/>
                          <a:cs typeface="Times New Roman" panose="02020603050405020304" pitchFamily="18" charset="0"/>
                        </a:rPr>
                        <a:t>chấm</a:t>
                      </a:r>
                      <a:endParaRPr lang="en-US" sz="2100" dirty="0">
                        <a:solidFill>
                          <a:schemeClr val="tx1"/>
                        </a:solidFill>
                        <a:latin typeface="Times New Roman" panose="02020603050405020304" pitchFamily="18" charset="0"/>
                        <a:cs typeface="Times New Roman" panose="02020603050405020304" pitchFamily="18" charset="0"/>
                      </a:endParaRPr>
                    </a:p>
                    <a:p>
                      <a:pPr marL="0" indent="0" algn="just" defTabSz="1371600">
                        <a:lnSpc>
                          <a:spcPct val="100000"/>
                        </a:lnSpc>
                        <a:buFontTx/>
                        <a:buNone/>
                      </a:pP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Thường</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đi</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kèm</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các</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baseline="0" dirty="0" err="1">
                          <a:solidFill>
                            <a:schemeClr val="tx1"/>
                          </a:solidFill>
                          <a:latin typeface="Times New Roman" panose="02020603050405020304" pitchFamily="18" charset="0"/>
                          <a:cs typeface="Times New Roman" panose="02020603050405020304" pitchFamily="18" charset="0"/>
                        </a:rPr>
                        <a:t>từ</a:t>
                      </a:r>
                      <a:r>
                        <a:rPr lang="en-US" sz="2100" b="1" baseline="0" dirty="0">
                          <a:solidFill>
                            <a:schemeClr val="tx1"/>
                          </a:solidFill>
                          <a:latin typeface="Times New Roman" panose="02020603050405020304" pitchFamily="18" charset="0"/>
                          <a:cs typeface="Times New Roman" panose="02020603050405020304" pitchFamily="18" charset="0"/>
                        </a:rPr>
                        <a:t> “</a:t>
                      </a:r>
                      <a:r>
                        <a:rPr lang="en-US" sz="2100" b="1" i="1" baseline="0" dirty="0" err="1">
                          <a:solidFill>
                            <a:schemeClr val="tx1"/>
                          </a:solidFill>
                          <a:latin typeface="Times New Roman" panose="02020603050405020304" pitchFamily="18" charset="0"/>
                          <a:cs typeface="Times New Roman" panose="02020603050405020304" pitchFamily="18" charset="0"/>
                        </a:rPr>
                        <a:t>rằng</a:t>
                      </a:r>
                      <a:r>
                        <a:rPr lang="en-US" sz="2100" b="1" i="1" baseline="0" dirty="0">
                          <a:solidFill>
                            <a:schemeClr val="tx1"/>
                          </a:solidFill>
                          <a:latin typeface="Times New Roman" panose="02020603050405020304" pitchFamily="18" charset="0"/>
                          <a:cs typeface="Times New Roman" panose="02020603050405020304" pitchFamily="18" charset="0"/>
                        </a:rPr>
                        <a:t>”, “</a:t>
                      </a:r>
                      <a:r>
                        <a:rPr lang="en-US" sz="2100" b="1" i="1" baseline="0" dirty="0" err="1">
                          <a:solidFill>
                            <a:schemeClr val="tx1"/>
                          </a:solidFill>
                          <a:latin typeface="Times New Roman" panose="02020603050405020304" pitchFamily="18" charset="0"/>
                          <a:cs typeface="Times New Roman" panose="02020603050405020304" pitchFamily="18" charset="0"/>
                        </a:rPr>
                        <a:t>là</a:t>
                      </a:r>
                      <a:r>
                        <a:rPr lang="en-US" sz="2100" b="1" i="1" baseline="0" dirty="0">
                          <a:solidFill>
                            <a:schemeClr val="tx1"/>
                          </a:solidFill>
                          <a:latin typeface="Times New Roman" panose="02020603050405020304" pitchFamily="18" charset="0"/>
                          <a:cs typeface="Times New Roman" panose="02020603050405020304" pitchFamily="18" charset="0"/>
                        </a:rPr>
                        <a:t>”</a:t>
                      </a:r>
                      <a:endParaRPr lang="en-US" sz="2100" b="1" i="1" dirty="0">
                        <a:solidFill>
                          <a:schemeClr val="tx1"/>
                        </a:solidFill>
                        <a:latin typeface="Times New Roman" pitchFamily="18" charset="0"/>
                        <a:cs typeface="Times New Roman" pitchFamily="18" charset="0"/>
                      </a:endParaRPr>
                    </a:p>
                  </a:txBody>
                  <a:tcPr marL="45720" marR="45720" marT="22860" marB="22860">
                    <a:solidFill>
                      <a:schemeClr val="bg1"/>
                    </a:solidFill>
                  </a:tcPr>
                </a:tc>
                <a:tc vMerge="1">
                  <a:txBody>
                    <a:bodyPr/>
                    <a:lstStyle/>
                    <a:p>
                      <a:pPr marL="285750" indent="-285750" algn="just" defTabSz="1371600">
                        <a:lnSpc>
                          <a:spcPct val="150000"/>
                        </a:lnSpc>
                        <a:buFontTx/>
                        <a:buChar char="-"/>
                      </a:pPr>
                      <a:endParaRPr lang="en-US" sz="3600" dirty="0">
                        <a:solidFill>
                          <a:prstClr val="black"/>
                        </a:solidFill>
                        <a:latin typeface="Times New Roman" pitchFamily="18" charset="0"/>
                        <a:cs typeface="Times New Roman" pitchFamily="18" charset="0"/>
                      </a:endParaRPr>
                    </a:p>
                  </a:txBody>
                  <a:tcPr/>
                </a:tc>
                <a:extLst>
                  <a:ext uri="{0D108BD9-81ED-4DB2-BD59-A6C34878D82A}">
                    <a16:rowId xmlns:a16="http://schemas.microsoft.com/office/drawing/2014/main" val="2322133635"/>
                  </a:ext>
                </a:extLst>
              </a:tr>
            </a:tbl>
          </a:graphicData>
        </a:graphic>
      </p:graphicFrame>
    </p:spTree>
    <p:extLst>
      <p:ext uri="{BB962C8B-B14F-4D97-AF65-F5344CB8AC3E}">
        <p14:creationId xmlns:p14="http://schemas.microsoft.com/office/powerpoint/2010/main" val="30573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C9CC42E-060A-1595-C9A4-3AC00D431C18}"/>
              </a:ext>
            </a:extLst>
          </p:cNvPr>
          <p:cNvSpPr txBox="1"/>
          <p:nvPr/>
        </p:nvSpPr>
        <p:spPr>
          <a:xfrm>
            <a:off x="3388603" y="976331"/>
            <a:ext cx="4389538" cy="1107996"/>
          </a:xfrm>
          <a:prstGeom prst="rect">
            <a:avLst/>
          </a:prstGeom>
        </p:spPr>
        <p:txBody>
          <a:bodyPr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rPr>
              <a:t>II. </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rPr>
              <a:t>THỰ</a:t>
            </a:r>
            <a:r>
              <a:rPr lang="en-US" sz="3600" kern="1200" dirty="0">
                <a:solidFill>
                  <a:schemeClr val="tx1"/>
                </a:solidFill>
                <a:latin typeface="#9Slide07 Baloo Tamma" panose="03080902040302020200" pitchFamily="66" charset="0"/>
                <a:ea typeface="+mn-ea"/>
                <a:cs typeface="#9Slide07 Baloo Tamma" panose="03080902040302020200" pitchFamily="66" charset="0"/>
              </a:rPr>
              <a:t>C HÀNH</a:t>
            </a:r>
            <a:endParaRPr kumimoji="0" lang="en-US" sz="3600" b="0" i="0" u="none" strike="noStrike" kern="1200" cap="none" spc="0" normalizeH="0" baseline="0" noProof="0" dirty="0">
              <a:ln>
                <a:noFill/>
              </a:ln>
              <a:solidFill>
                <a:schemeClr val="tx1"/>
              </a:solidFill>
              <a:effectLst/>
              <a:uLnTx/>
              <a:uFillTx/>
              <a:latin typeface="#9Slide07 Baloo Tamma" panose="03080902040302020200" pitchFamily="66" charset="0"/>
              <a:ea typeface="+mn-ea"/>
              <a:cs typeface="#9Slide07 Baloo Tamma" panose="03080902040302020200" pitchFamily="66" charset="0"/>
              <a:sym typeface="Arial"/>
            </a:endParaRPr>
          </a:p>
        </p:txBody>
      </p:sp>
      <p:sp>
        <p:nvSpPr>
          <p:cNvPr id="2" name="Freeform 2"/>
          <p:cNvSpPr/>
          <p:nvPr/>
        </p:nvSpPr>
        <p:spPr>
          <a:xfrm>
            <a:off x="0" y="2141172"/>
            <a:ext cx="4228610" cy="2912455"/>
          </a:xfrm>
          <a:custGeom>
            <a:avLst/>
            <a:gdLst/>
            <a:ahLst/>
            <a:cxnLst/>
            <a:rect l="l" t="t" r="r" b="b"/>
            <a:pathLst>
              <a:path w="5891116" h="4057506">
                <a:moveTo>
                  <a:pt x="0" y="0"/>
                </a:moveTo>
                <a:lnTo>
                  <a:pt x="5891116" y="0"/>
                </a:lnTo>
                <a:lnTo>
                  <a:pt x="5891116" y="4057505"/>
                </a:lnTo>
                <a:lnTo>
                  <a:pt x="0" y="405750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03245058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9" name="Rectangle 8"/>
          <p:cNvSpPr/>
          <p:nvPr/>
        </p:nvSpPr>
        <p:spPr>
          <a:xfrm>
            <a:off x="723869" y="127201"/>
            <a:ext cx="7453747" cy="461665"/>
          </a:xfrm>
          <a:prstGeom prst="rect">
            <a:avLst/>
          </a:prstGeom>
        </p:spPr>
        <p:txBody>
          <a:bodyPr wrap="square">
            <a:spAutoFit/>
          </a:bodyPr>
          <a:lstStyle/>
          <a:p>
            <a:pPr algn="ctr" latinLnBrk="0"/>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1</a:t>
            </a:r>
          </a:p>
        </p:txBody>
      </p:sp>
      <p:graphicFrame>
        <p:nvGraphicFramePr>
          <p:cNvPr id="2" name="Table 1"/>
          <p:cNvGraphicFramePr>
            <a:graphicFrameLocks noGrp="1"/>
          </p:cNvGraphicFramePr>
          <p:nvPr>
            <p:extLst>
              <p:ext uri="{D42A27DB-BD31-4B8C-83A1-F6EECF244321}">
                <p14:modId xmlns:p14="http://schemas.microsoft.com/office/powerpoint/2010/main" val="2629266966"/>
              </p:ext>
            </p:extLst>
          </p:nvPr>
        </p:nvGraphicFramePr>
        <p:xfrm>
          <a:off x="187037" y="956365"/>
          <a:ext cx="8717972" cy="3657600"/>
        </p:xfrm>
        <a:graphic>
          <a:graphicData uri="http://schemas.openxmlformats.org/drawingml/2006/table">
            <a:tbl>
              <a:tblPr>
                <a:tableStyleId>{5940675A-B579-460E-94D1-54222C63F5DA}</a:tableStyleId>
              </a:tblPr>
              <a:tblGrid>
                <a:gridCol w="5891645">
                  <a:extLst>
                    <a:ext uri="{9D8B030D-6E8A-4147-A177-3AD203B41FA5}">
                      <a16:colId xmlns:a16="http://schemas.microsoft.com/office/drawing/2014/main" val="1172292893"/>
                    </a:ext>
                  </a:extLst>
                </a:gridCol>
                <a:gridCol w="800100">
                  <a:extLst>
                    <a:ext uri="{9D8B030D-6E8A-4147-A177-3AD203B41FA5}">
                      <a16:colId xmlns:a16="http://schemas.microsoft.com/office/drawing/2014/main" val="373101078"/>
                    </a:ext>
                  </a:extLst>
                </a:gridCol>
                <a:gridCol w="2026227">
                  <a:extLst>
                    <a:ext uri="{9D8B030D-6E8A-4147-A177-3AD203B41FA5}">
                      <a16:colId xmlns:a16="http://schemas.microsoft.com/office/drawing/2014/main" val="1532638875"/>
                    </a:ext>
                  </a:extLst>
                </a:gridCol>
              </a:tblGrid>
              <a:tr h="47180">
                <a:tc>
                  <a:txBody>
                    <a:bodyPr/>
                    <a:lstStyle/>
                    <a:p>
                      <a:pPr algn="ctr" fontAlgn="t" latinLnBrk="0"/>
                      <a:r>
                        <a:rPr lang="en-US" sz="2000" b="1" dirty="0">
                          <a:effectLst/>
                          <a:latin typeface="Times New Roman" panose="02020603050405020304" pitchFamily="18" charset="0"/>
                          <a:cs typeface="Times New Roman" panose="02020603050405020304" pitchFamily="18" charset="0"/>
                        </a:rPr>
                        <a:t>A. </a:t>
                      </a:r>
                      <a:r>
                        <a:rPr lang="en-US" sz="2000" b="1" dirty="0" err="1">
                          <a:effectLst/>
                          <a:latin typeface="Times New Roman" panose="02020603050405020304" pitchFamily="18" charset="0"/>
                          <a:cs typeface="Times New Roman" panose="02020603050405020304" pitchFamily="18" charset="0"/>
                        </a:rPr>
                        <a:t>Lời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dẫn</a:t>
                      </a:r>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rowSpan="5">
                  <a:txBody>
                    <a:bodyPr/>
                    <a:lstStyle/>
                    <a:p>
                      <a:pPr algn="ctr" fontAlgn="t" latinLnBrk="0"/>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latinLnBrk="0"/>
                      <a:r>
                        <a:rPr lang="en-US" sz="2000" b="1" dirty="0">
                          <a:effectLst/>
                          <a:latin typeface="Times New Roman" panose="02020603050405020304" pitchFamily="18" charset="0"/>
                          <a:cs typeface="Times New Roman" panose="02020603050405020304" pitchFamily="18" charset="0"/>
                        </a:rPr>
                        <a:t>B. </a:t>
                      </a:r>
                      <a:r>
                        <a:rPr lang="en-US" sz="2000" b="1" dirty="0" err="1">
                          <a:effectLst/>
                          <a:latin typeface="Times New Roman" panose="02020603050405020304" pitchFamily="18" charset="0"/>
                          <a:cs typeface="Times New Roman" panose="02020603050405020304" pitchFamily="18" charset="0"/>
                        </a:rPr>
                        <a:t>Cách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dẫn</a:t>
                      </a:r>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66091127"/>
                  </a:ext>
                </a:extLst>
              </a:tr>
              <a:tr h="94360">
                <a:tc>
                  <a:txBody>
                    <a:bodyPr/>
                    <a:lstStyle/>
                    <a:p>
                      <a:pPr algn="just" fontAlgn="t" latinLnBrk="0"/>
                      <a:r>
                        <a:rPr lang="vi-VN" sz="2000" i="1" dirty="0">
                          <a:effectLst/>
                          <a:latin typeface="Times New Roman" panose="02020603050405020304" pitchFamily="18" charset="0"/>
                          <a:cs typeface="Times New Roman" panose="02020603050405020304" pitchFamily="18" charset="0"/>
                        </a:rPr>
                        <a:t>a) Ông kiểm điểm từng người trong óc. </a:t>
                      </a:r>
                      <a:r>
                        <a:rPr lang="vi-VN" sz="2000" b="1" i="1" dirty="0">
                          <a:effectLst/>
                          <a:latin typeface="Times New Roman" panose="02020603050405020304" pitchFamily="18" charset="0"/>
                          <a:cs typeface="Times New Roman" panose="02020603050405020304" pitchFamily="18" charset="0"/>
                        </a:rPr>
                        <a:t>Không mà, họ toàn là những người có tinh thần cả mà. Họ đã ở lại làng, quyết tâm một sống một chết với giặc, có đời nào lại cam tâm làm điều nhục nhã ấy!</a:t>
                      </a:r>
                      <a:r>
                        <a:rPr lang="vi-VN" sz="2000" i="1" dirty="0">
                          <a:effectLst/>
                          <a:latin typeface="Times New Roman" panose="02020603050405020304" pitchFamily="18" charset="0"/>
                          <a:cs typeface="Times New Roman" panose="02020603050405020304" pitchFamily="18" charset="0"/>
                        </a:rPr>
                        <a:t> (Kim Lân)</a:t>
                      </a:r>
                      <a:endParaRPr lang="vi-VN" sz="2000" b="0" i="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vMerge="1">
                  <a:txBody>
                    <a:bodyPr/>
                    <a:lstStyle/>
                    <a:p>
                      <a:pPr algn="just" fontAlgn="t" latinLnBrk="0"/>
                      <a:endParaRPr lang="vi-VN" sz="20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t" latinLnBrk="0"/>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endParaRPr lang="en-US"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036917692"/>
                  </a:ext>
                </a:extLst>
              </a:tr>
              <a:tr h="94360">
                <a:tc>
                  <a:txBody>
                    <a:bodyPr/>
                    <a:lstStyle/>
                    <a:p>
                      <a:pPr algn="just" fontAlgn="t" latinLnBrk="0"/>
                      <a:r>
                        <a:rPr lang="vi-VN" sz="2000" i="1" dirty="0">
                          <a:effectLst/>
                          <a:latin typeface="Times New Roman" panose="02020603050405020304" pitchFamily="18" charset="0"/>
                          <a:cs typeface="Times New Roman" panose="02020603050405020304" pitchFamily="18" charset="0"/>
                        </a:rPr>
                        <a:t>b) Bà Hai bỗng lại cất tiếng:</a:t>
                      </a:r>
                    </a:p>
                    <a:p>
                      <a:pPr algn="just" fontAlgn="t" latinLnBrk="0"/>
                      <a:r>
                        <a:rPr lang="vi-VN" sz="2000" b="1" i="1" dirty="0">
                          <a:effectLst/>
                          <a:latin typeface="Times New Roman" panose="02020603050405020304" pitchFamily="18" charset="0"/>
                          <a:cs typeface="Times New Roman" panose="02020603050405020304" pitchFamily="18" charset="0"/>
                        </a:rPr>
                        <a:t>- Thầy nó ngủ rồi ư? Dậy tôi bảo cái này đã. (Kim Lân)</a:t>
                      </a:r>
                      <a:endParaRPr lang="vi-VN" sz="2000" b="1" i="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vMerge="1">
                  <a:txBody>
                    <a:bodyPr/>
                    <a:lstStyle/>
                    <a:p>
                      <a:pPr algn="just" fontAlgn="t" latinLnBrk="0"/>
                      <a:endParaRPr lang="vi-VN"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t" latinLnBrk="0"/>
                      <a:r>
                        <a:rPr lang="en-US" sz="2000" dirty="0">
                          <a:effectLst/>
                          <a:latin typeface="Times New Roman" panose="02020603050405020304" pitchFamily="18" charset="0"/>
                          <a:cs typeface="Times New Roman" panose="02020603050405020304" pitchFamily="18" charset="0"/>
                        </a:rPr>
                        <a:t>2)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endParaRPr lang="en-US"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57446678"/>
                  </a:ext>
                </a:extLst>
              </a:tr>
              <a:tr h="47180">
                <a:tc>
                  <a:txBody>
                    <a:bodyPr/>
                    <a:lstStyle/>
                    <a:p>
                      <a:pPr algn="just" fontAlgn="t" latinLnBrk="0"/>
                      <a:r>
                        <a:rPr lang="en-US" sz="2000" i="1" dirty="0">
                          <a:effectLst/>
                          <a:latin typeface="Times New Roman" panose="02020603050405020304" pitchFamily="18" charset="0"/>
                          <a:cs typeface="Times New Roman" panose="02020603050405020304" pitchFamily="18" charset="0"/>
                        </a:rPr>
                        <a:t> c) </a:t>
                      </a:r>
                      <a:r>
                        <a:rPr lang="en-US" sz="2000" i="1" dirty="0" err="1">
                          <a:effectLst/>
                          <a:latin typeface="Times New Roman" panose="02020603050405020304" pitchFamily="18" charset="0"/>
                          <a:cs typeface="Times New Roman" panose="02020603050405020304" pitchFamily="18" charset="0"/>
                        </a:rPr>
                        <a:t>Anh</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tìm</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vô</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nhà</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gặp</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mạ</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kế</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với</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mạ</a:t>
                      </a:r>
                      <a:r>
                        <a:rPr lang="en-US" sz="2000"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anh</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ấy</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gặp</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cậu</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đang</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theo</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bộ</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đội</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đi</a:t>
                      </a:r>
                      <a:r>
                        <a:rPr lang="en-US" sz="2000" b="1" i="1" dirty="0">
                          <a:effectLst/>
                          <a:latin typeface="Times New Roman" panose="02020603050405020304" pitchFamily="18" charset="0"/>
                          <a:cs typeface="Times New Roman" panose="02020603050405020304" pitchFamily="18" charset="0"/>
                        </a:rPr>
                        <a:t> qua </a:t>
                      </a:r>
                      <a:r>
                        <a:rPr lang="en-US" sz="2000" b="1" i="1" dirty="0" err="1">
                          <a:effectLst/>
                          <a:latin typeface="Times New Roman" panose="02020603050405020304" pitchFamily="18" charset="0"/>
                          <a:cs typeface="Times New Roman" panose="02020603050405020304" pitchFamily="18" charset="0"/>
                        </a:rPr>
                        <a:t>bên</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mặt</a:t>
                      </a:r>
                      <a:r>
                        <a:rPr lang="en-US" sz="2000" b="1" i="1" dirty="0">
                          <a:effectLst/>
                          <a:latin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cs typeface="Times New Roman" panose="02020603050405020304" pitchFamily="18" charset="0"/>
                        </a:rPr>
                        <a:t>trận</a:t>
                      </a:r>
                      <a:r>
                        <a:rPr lang="en-US" sz="2000" b="1" i="1" dirty="0">
                          <a:effectLst/>
                          <a:latin typeface="Times New Roman" panose="02020603050405020304" pitchFamily="18" charset="0"/>
                          <a:cs typeface="Times New Roman" panose="02020603050405020304" pitchFamily="18" charset="0"/>
                        </a:rPr>
                        <a:t>...</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Phùng</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Quán</a:t>
                      </a:r>
                      <a:r>
                        <a:rPr lang="en-US" sz="2000" i="1" dirty="0">
                          <a:effectLst/>
                          <a:latin typeface="Times New Roman" panose="02020603050405020304" pitchFamily="18" charset="0"/>
                          <a:cs typeface="Times New Roman" panose="02020603050405020304" pitchFamily="18" charset="0"/>
                        </a:rPr>
                        <a:t>)</a:t>
                      </a:r>
                      <a:endParaRPr lang="en-US" sz="2000" b="0" i="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vMerge="1">
                  <a:txBody>
                    <a:bodyPr/>
                    <a:lstStyle/>
                    <a:p>
                      <a:pPr algn="just" fontAlgn="t" latinLnBrk="0"/>
                      <a:endParaRPr lang="en-US"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t" latinLnBrk="0"/>
                      <a:r>
                        <a:rPr lang="en-US" sz="2000" dirty="0">
                          <a:effectLst/>
                          <a:latin typeface="Times New Roman" panose="02020603050405020304" pitchFamily="18" charset="0"/>
                          <a:cs typeface="Times New Roman" panose="02020603050405020304" pitchFamily="18" charset="0"/>
                        </a:rPr>
                        <a:t>3)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endParaRPr lang="en-US"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693588791"/>
                  </a:ext>
                </a:extLst>
              </a:tr>
              <a:tr h="47180">
                <a:tc>
                  <a:txBody>
                    <a:bodyPr/>
                    <a:lstStyle/>
                    <a:p>
                      <a:pPr algn="just" fontAlgn="t" latinLnBrk="0"/>
                      <a:r>
                        <a:rPr lang="vi-VN" sz="2000" i="1" dirty="0">
                          <a:effectLst/>
                          <a:latin typeface="Times New Roman" panose="02020603050405020304" pitchFamily="18" charset="0"/>
                          <a:cs typeface="Times New Roman" panose="02020603050405020304" pitchFamily="18" charset="0"/>
                        </a:rPr>
                        <a:t>d) Trong đầu tôi chợt nảy ra một ước mơ rất trẻ con: </a:t>
                      </a:r>
                      <a:r>
                        <a:rPr lang="vi-VN" sz="2000" b="1" i="1" dirty="0">
                          <a:effectLst/>
                          <a:latin typeface="Times New Roman" panose="02020603050405020304" pitchFamily="18" charset="0"/>
                          <a:cs typeface="Times New Roman" panose="02020603050405020304" pitchFamily="18" charset="0"/>
                        </a:rPr>
                        <a:t>"Biết đâu</a:t>
                      </a:r>
                      <a:r>
                        <a:rPr lang="en-US" sz="2000" b="1" i="1" dirty="0">
                          <a:effectLst/>
                          <a:latin typeface="Times New Roman" panose="02020603050405020304" pitchFamily="18" charset="0"/>
                          <a:cs typeface="Times New Roman" panose="02020603050405020304" pitchFamily="18" charset="0"/>
                        </a:rPr>
                        <a:t>,</a:t>
                      </a:r>
                      <a:r>
                        <a:rPr lang="vi-VN" sz="2000" b="1" i="1" dirty="0">
                          <a:effectLst/>
                          <a:latin typeface="Times New Roman" panose="02020603050405020304" pitchFamily="18" charset="0"/>
                          <a:cs typeface="Times New Roman" panose="02020603050405020304" pitchFamily="18" charset="0"/>
                        </a:rPr>
                        <a:t> có lúc nào đó mình cũng làm được một chiếc xe như thế nhỉ?". </a:t>
                      </a:r>
                      <a:r>
                        <a:rPr lang="vi-VN" sz="2000" i="1" dirty="0">
                          <a:effectLst/>
                          <a:latin typeface="Times New Roman" panose="02020603050405020304" pitchFamily="18" charset="0"/>
                          <a:cs typeface="Times New Roman" panose="02020603050405020304" pitchFamily="18" charset="0"/>
                        </a:rPr>
                        <a:t>(Honda Soichiro)</a:t>
                      </a:r>
                      <a:endParaRPr lang="vi-VN" sz="2000" b="0" i="1"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vMerge="1">
                  <a:txBody>
                    <a:bodyPr/>
                    <a:lstStyle/>
                    <a:p>
                      <a:pPr algn="just" fontAlgn="t" latinLnBrk="0"/>
                      <a:endParaRPr lang="vi-VN"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t" latinLnBrk="0"/>
                      <a:r>
                        <a:rPr lang="en-US" sz="2000" dirty="0">
                          <a:effectLst/>
                          <a:latin typeface="Times New Roman" panose="02020603050405020304" pitchFamily="18" charset="0"/>
                          <a:cs typeface="Times New Roman" panose="02020603050405020304" pitchFamily="18" charset="0"/>
                        </a:rPr>
                        <a:t>4)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endParaRPr lang="en-US" sz="2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082621739"/>
                  </a:ext>
                </a:extLst>
              </a:tr>
            </a:tbl>
          </a:graphicData>
        </a:graphic>
      </p:graphicFrame>
      <p:cxnSp>
        <p:nvCxnSpPr>
          <p:cNvPr id="4" name="Straight Arrow Connector 3"/>
          <p:cNvCxnSpPr/>
          <p:nvPr/>
        </p:nvCxnSpPr>
        <p:spPr>
          <a:xfrm>
            <a:off x="6078682" y="1776845"/>
            <a:ext cx="800100" cy="2369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078682" y="2785165"/>
            <a:ext cx="789709" cy="58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078682" y="2785165"/>
            <a:ext cx="800100" cy="591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047509" y="1776845"/>
            <a:ext cx="820882" cy="2369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reeform 9">
            <a:extLst>
              <a:ext uri="{FF2B5EF4-FFF2-40B4-BE49-F238E27FC236}">
                <a16:creationId xmlns:a16="http://schemas.microsoft.com/office/drawing/2014/main" id="{132E146B-ADB2-17EC-AC82-A253153D61F9}"/>
              </a:ext>
            </a:extLst>
          </p:cNvPr>
          <p:cNvSpPr/>
          <p:nvPr/>
        </p:nvSpPr>
        <p:spPr>
          <a:xfrm>
            <a:off x="8083128" y="-828166"/>
            <a:ext cx="1987003" cy="1600781"/>
          </a:xfrm>
          <a:custGeom>
            <a:avLst/>
            <a:gdLst/>
            <a:ahLst/>
            <a:cxnLst/>
            <a:rect l="l" t="t" r="r" b="b"/>
            <a:pathLst>
              <a:path w="4137367" h="4114800">
                <a:moveTo>
                  <a:pt x="0" y="0"/>
                </a:moveTo>
                <a:lnTo>
                  <a:pt x="4137368" y="0"/>
                </a:lnTo>
                <a:lnTo>
                  <a:pt x="41373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40625805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9" name="Rectangle 8"/>
          <p:cNvSpPr/>
          <p:nvPr/>
        </p:nvSpPr>
        <p:spPr>
          <a:xfrm>
            <a:off x="723869" y="104481"/>
            <a:ext cx="7453747" cy="461665"/>
          </a:xfrm>
          <a:prstGeom prst="rect">
            <a:avLst/>
          </a:prstGeom>
        </p:spPr>
        <p:txBody>
          <a:bodyPr wrap="square">
            <a:spAutoFit/>
          </a:bodyPr>
          <a:lstStyle/>
          <a:p>
            <a:pPr algn="ctr" latinLnBrk="0"/>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2</a:t>
            </a:r>
          </a:p>
        </p:txBody>
      </p:sp>
      <p:sp>
        <p:nvSpPr>
          <p:cNvPr id="3" name="Rectangle 2"/>
          <p:cNvSpPr/>
          <p:nvPr/>
        </p:nvSpPr>
        <p:spPr>
          <a:xfrm>
            <a:off x="295636" y="479834"/>
            <a:ext cx="8533722" cy="1015663"/>
          </a:xfrm>
          <a:prstGeom prst="rect">
            <a:avLst/>
          </a:prstGeom>
        </p:spPr>
        <p:txBody>
          <a:bodyPr wrap="square">
            <a:spAutoFit/>
          </a:bodyPr>
          <a:lstStyle/>
          <a:p>
            <a:pPr algn="just" latinLnBrk="0"/>
            <a:r>
              <a:rPr lang="vi-VN" sz="2000" dirty="0">
                <a:solidFill>
                  <a:srgbClr val="333333"/>
                </a:solidFill>
                <a:latin typeface="+mj-lt"/>
              </a:rPr>
              <a:t>Tìm lời dẫn trong những đoạn văn dưới đây. Xác định các trường hợp: dẫn lời nói, dẫn ý nghĩ; dẫn trực tiếp, dẫn gián tiếp. Chỉ ra đặc điểm giúp em nhận biết mỗi cách dẫn và sự phù hợp của cách dẫn đó trong mỗi đoạn văn.</a:t>
            </a:r>
          </a:p>
        </p:txBody>
      </p:sp>
      <p:graphicFrame>
        <p:nvGraphicFramePr>
          <p:cNvPr id="10" name="Table 9"/>
          <p:cNvGraphicFramePr>
            <a:graphicFrameLocks noGrp="1"/>
          </p:cNvGraphicFramePr>
          <p:nvPr>
            <p:extLst>
              <p:ext uri="{D42A27DB-BD31-4B8C-83A1-F6EECF244321}">
                <p14:modId xmlns:p14="http://schemas.microsoft.com/office/powerpoint/2010/main" val="3140006625"/>
              </p:ext>
            </p:extLst>
          </p:nvPr>
        </p:nvGraphicFramePr>
        <p:xfrm>
          <a:off x="409227" y="1521513"/>
          <a:ext cx="8420131" cy="3566160"/>
        </p:xfrm>
        <a:graphic>
          <a:graphicData uri="http://schemas.openxmlformats.org/drawingml/2006/table">
            <a:tbl>
              <a:tblPr firstRow="1" bandRow="1">
                <a:tableStyleId>{3DCDA487-4273-467D-A875-C8748591B622}</a:tableStyleId>
              </a:tblPr>
              <a:tblGrid>
                <a:gridCol w="4052231">
                  <a:extLst>
                    <a:ext uri="{9D8B030D-6E8A-4147-A177-3AD203B41FA5}">
                      <a16:colId xmlns:a16="http://schemas.microsoft.com/office/drawing/2014/main" val="3338858551"/>
                    </a:ext>
                  </a:extLst>
                </a:gridCol>
                <a:gridCol w="1263019">
                  <a:extLst>
                    <a:ext uri="{9D8B030D-6E8A-4147-A177-3AD203B41FA5}">
                      <a16:colId xmlns:a16="http://schemas.microsoft.com/office/drawing/2014/main" val="1766736769"/>
                    </a:ext>
                  </a:extLst>
                </a:gridCol>
                <a:gridCol w="1315839">
                  <a:extLst>
                    <a:ext uri="{9D8B030D-6E8A-4147-A177-3AD203B41FA5}">
                      <a16:colId xmlns:a16="http://schemas.microsoft.com/office/drawing/2014/main" val="2696785569"/>
                    </a:ext>
                  </a:extLst>
                </a:gridCol>
                <a:gridCol w="1789042">
                  <a:extLst>
                    <a:ext uri="{9D8B030D-6E8A-4147-A177-3AD203B41FA5}">
                      <a16:colId xmlns:a16="http://schemas.microsoft.com/office/drawing/2014/main" val="1820622092"/>
                    </a:ext>
                  </a:extLst>
                </a:gridCol>
              </a:tblGrid>
              <a:tr h="0">
                <a:tc>
                  <a:txBody>
                    <a:bodyPr/>
                    <a:lstStyle/>
                    <a:p>
                      <a:pPr algn="ctr"/>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400" b="1" dirty="0" err="1">
                          <a:latin typeface="Times New Roman" panose="02020603050405020304" pitchFamily="18" charset="0"/>
                          <a:cs typeface="Times New Roman" panose="02020603050405020304" pitchFamily="18" charset="0"/>
                        </a:rPr>
                        <a:t>Lời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dẫn</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400" b="1" dirty="0" err="1">
                          <a:latin typeface="Times New Roman" panose="02020603050405020304" pitchFamily="18" charset="0"/>
                          <a:cs typeface="Times New Roman" panose="02020603050405020304" pitchFamily="18" charset="0"/>
                        </a:rPr>
                        <a:t>Cách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dẫn</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400" b="1" dirty="0" err="1">
                          <a:latin typeface="Times New Roman" panose="02020603050405020304" pitchFamily="18" charset="0"/>
                          <a:cs typeface="Times New Roman" panose="02020603050405020304" pitchFamily="18" charset="0"/>
                        </a:rPr>
                        <a:t>Dấu</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hiệu</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nhận</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biết</a:t>
                      </a:r>
                      <a:endParaRPr lang="en-US" sz="1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778772400"/>
                  </a:ext>
                </a:extLst>
              </a:tr>
              <a:tr h="91324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400" i="1" dirty="0">
                          <a:solidFill>
                            <a:srgbClr val="333333"/>
                          </a:solidFill>
                          <a:latin typeface="Times New Roman" panose="02020603050405020304" pitchFamily="18" charset="0"/>
                          <a:cs typeface="Times New Roman" panose="02020603050405020304" pitchFamily="18" charset="0"/>
                        </a:rPr>
                        <a:t>a) Bản </a:t>
                      </a:r>
                      <a:r>
                        <a:rPr lang="en-US" sz="1400" i="1" dirty="0">
                          <a:solidFill>
                            <a:srgbClr val="333333"/>
                          </a:solidFill>
                          <a:latin typeface="Times New Roman" panose="02020603050405020304" pitchFamily="18" charset="0"/>
                          <a:cs typeface="Times New Roman" panose="02020603050405020304" pitchFamily="18" charset="0"/>
                        </a:rPr>
                        <a:t>“</a:t>
                      </a:r>
                      <a:r>
                        <a:rPr lang="vi-VN" sz="1400" i="1" dirty="0">
                          <a:solidFill>
                            <a:srgbClr val="333333"/>
                          </a:solidFill>
                          <a:latin typeface="Times New Roman" panose="02020603050405020304" pitchFamily="18" charset="0"/>
                          <a:cs typeface="Times New Roman" panose="02020603050405020304" pitchFamily="18" charset="0"/>
                        </a:rPr>
                        <a:t>Tuyên ngôn Nhân quyền và Dân quyền</a:t>
                      </a:r>
                      <a:r>
                        <a:rPr lang="en-US" sz="1400" i="1" dirty="0">
                          <a:solidFill>
                            <a:srgbClr val="333333"/>
                          </a:solidFill>
                          <a:latin typeface="Times New Roman" panose="02020603050405020304" pitchFamily="18" charset="0"/>
                          <a:cs typeface="Times New Roman" panose="02020603050405020304" pitchFamily="18" charset="0"/>
                        </a:rPr>
                        <a:t>”</a:t>
                      </a:r>
                      <a:r>
                        <a:rPr lang="vi-VN" sz="1400" i="1" dirty="0">
                          <a:solidFill>
                            <a:srgbClr val="333333"/>
                          </a:solidFill>
                          <a:latin typeface="Times New Roman" panose="02020603050405020304" pitchFamily="18" charset="0"/>
                          <a:cs typeface="Times New Roman" panose="02020603050405020304" pitchFamily="18" charset="0"/>
                        </a:rPr>
                        <a:t> của Cách mạng Pháp năm 1791 cũng nói: “Người ta sinh ra tự do và bình đẳng về quyền lợi và phải luôn luôn được tự do và bình đẳng về quyền lợi.". (Hồ Chí Minh)</a:t>
                      </a:r>
                      <a:endParaRPr lang="vi-VN" sz="1400" dirty="0">
                        <a:solidFill>
                          <a:srgbClr val="333333"/>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8858312"/>
                  </a:ext>
                </a:extLst>
              </a:tr>
              <a:tr h="107793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400" i="1" dirty="0">
                          <a:solidFill>
                            <a:srgbClr val="333333"/>
                          </a:solidFill>
                          <a:latin typeface="Times New Roman" panose="02020603050405020304" pitchFamily="18" charset="0"/>
                          <a:cs typeface="Times New Roman" panose="02020603050405020304" pitchFamily="18" charset="0"/>
                        </a:rPr>
                        <a:t>b) Ông kể lại hôm Tây vào khủng bố. Chúng nó có bao nhiêu thằng, bao nhiêu Tây, bao nhiêu Việt gian, đi những đường nào, đốt phá những đâu đâu, và dân quân, tự vệ làng ông bố trí, cầm cự ra sao, rành rọt, tỉ mỉ như chính ông lão vừa mới dự trận đánh giặc ấy xong thật... (Kim Lân)</a:t>
                      </a:r>
                      <a:endParaRPr lang="vi-VN" sz="1400" dirty="0">
                        <a:solidFill>
                          <a:srgbClr val="333333"/>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72780176"/>
                  </a:ext>
                </a:extLst>
              </a:tr>
              <a:tr h="58388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1400" i="1" dirty="0">
                          <a:solidFill>
                            <a:srgbClr val="333333"/>
                          </a:solidFill>
                          <a:latin typeface="Times New Roman" panose="02020603050405020304" pitchFamily="18" charset="0"/>
                          <a:cs typeface="Times New Roman" panose="02020603050405020304" pitchFamily="18" charset="0"/>
                        </a:rPr>
                        <a:t>c) Hoạ sĩ nghĩ thầm: “Khách tới bất ngờ, chắc cu cậu chưa kịp quét tước dọn dẹp, chưa kịp gấp chăn chẳng hạn". (Nguyễn Thành Long)</a:t>
                      </a:r>
                      <a:endParaRPr lang="vi-VN" sz="1400" dirty="0">
                        <a:solidFill>
                          <a:srgbClr val="333333"/>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a:latin typeface="Times New Roman" panose="02020603050405020304" pitchFamily="18" charset="0"/>
                        <a:cs typeface="Times New Roman" panose="02020603050405020304" pitchFamily="18" charset="0"/>
                      </a:endParaRPr>
                    </a:p>
                  </a:txBody>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3859049"/>
                  </a:ext>
                </a:extLst>
              </a:tr>
            </a:tbl>
          </a:graphicData>
        </a:graphic>
      </p:graphicFrame>
      <p:sp>
        <p:nvSpPr>
          <p:cNvPr id="2" name="Freeform 9">
            <a:extLst>
              <a:ext uri="{FF2B5EF4-FFF2-40B4-BE49-F238E27FC236}">
                <a16:creationId xmlns:a16="http://schemas.microsoft.com/office/drawing/2014/main" id="{C2AEE6B1-B2F4-B83D-DE4D-1FFD0F128882}"/>
              </a:ext>
            </a:extLst>
          </p:cNvPr>
          <p:cNvSpPr/>
          <p:nvPr/>
        </p:nvSpPr>
        <p:spPr>
          <a:xfrm>
            <a:off x="8150498" y="-1120947"/>
            <a:ext cx="1987003" cy="1600781"/>
          </a:xfrm>
          <a:custGeom>
            <a:avLst/>
            <a:gdLst/>
            <a:ahLst/>
            <a:cxnLst/>
            <a:rect l="l" t="t" r="r" b="b"/>
            <a:pathLst>
              <a:path w="4137367" h="4114800">
                <a:moveTo>
                  <a:pt x="0" y="0"/>
                </a:moveTo>
                <a:lnTo>
                  <a:pt x="4137368" y="0"/>
                </a:lnTo>
                <a:lnTo>
                  <a:pt x="41373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42483265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6940675"/>
              </p:ext>
            </p:extLst>
          </p:nvPr>
        </p:nvGraphicFramePr>
        <p:xfrm>
          <a:off x="162791" y="248805"/>
          <a:ext cx="8721435" cy="4450080"/>
        </p:xfrm>
        <a:graphic>
          <a:graphicData uri="http://schemas.openxmlformats.org/drawingml/2006/table">
            <a:tbl>
              <a:tblPr firstRow="1" bandRow="1">
                <a:tableStyleId>{3DCDA487-4273-467D-A875-C8748591B622}</a:tableStyleId>
              </a:tblPr>
              <a:tblGrid>
                <a:gridCol w="3661064">
                  <a:extLst>
                    <a:ext uri="{9D8B030D-6E8A-4147-A177-3AD203B41FA5}">
                      <a16:colId xmlns:a16="http://schemas.microsoft.com/office/drawing/2014/main" val="4231816965"/>
                    </a:ext>
                  </a:extLst>
                </a:gridCol>
                <a:gridCol w="3023754">
                  <a:extLst>
                    <a:ext uri="{9D8B030D-6E8A-4147-A177-3AD203B41FA5}">
                      <a16:colId xmlns:a16="http://schemas.microsoft.com/office/drawing/2014/main" val="833380287"/>
                    </a:ext>
                  </a:extLst>
                </a:gridCol>
                <a:gridCol w="2036617">
                  <a:extLst>
                    <a:ext uri="{9D8B030D-6E8A-4147-A177-3AD203B41FA5}">
                      <a16:colId xmlns:a16="http://schemas.microsoft.com/office/drawing/2014/main" val="1965505619"/>
                    </a:ext>
                  </a:extLst>
                </a:gridCol>
              </a:tblGrid>
              <a:tr h="370840">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dẫn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trực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tiếp</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dẫn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gián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tiếp</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chuyển</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205771974"/>
                  </a:ext>
                </a:extLst>
              </a:tr>
              <a:tr h="370840">
                <a:tc>
                  <a:txBody>
                    <a:bodyPr/>
                    <a:lstStyle/>
                    <a:p>
                      <a:pPr algn="just" latinLnBrk="0"/>
                      <a:r>
                        <a:rPr lang="vi-VN" sz="2000" i="1" kern="1200" dirty="0">
                          <a:solidFill>
                            <a:schemeClr val="tx1"/>
                          </a:solidFill>
                          <a:latin typeface="Times New Roman" panose="02020603050405020304" pitchFamily="18" charset="0"/>
                          <a:ea typeface="Arial"/>
                          <a:cs typeface="Times New Roman" panose="02020603050405020304" pitchFamily="18" charset="0"/>
                        </a:rPr>
                        <a:t>a) Hôm sau, Linh Phi lấy một cái túi bằng lụa tía, đựng mười hạt minh châu, sai sứ giả Xích Hỗn đưa Phan ra khỏi nước. Vũ Nương nhân đó cũng đưa gửi một chiếc hoa vàng mà dặn:</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p>
                      <a:pPr algn="just" latinLnBrk="0"/>
                      <a:r>
                        <a:rPr lang="vi-VN" sz="2000" i="1" kern="1200" dirty="0">
                          <a:solidFill>
                            <a:schemeClr val="tx1"/>
                          </a:solidFill>
                          <a:latin typeface="Times New Roman" panose="02020603050405020304" pitchFamily="18" charset="0"/>
                          <a:ea typeface="Arial"/>
                          <a:cs typeface="Times New Roman" panose="02020603050405020304" pitchFamily="18" charset="0"/>
                        </a:rPr>
                        <a:t>- Nhờ nói hộ với chàng Trương, nếu còn nhớ chút tình xưa nghĩa cũ, xin lập một đàn giải oan ở bến sông, đốt cây đèn thần chiếu xuống nước, tôi sẽ trở về. (Nguyễn Dữ)</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algn="just" latinLnBrk="0"/>
                      <a:r>
                        <a:rPr lang="vi-VN" sz="2000" i="1" kern="1200" dirty="0">
                          <a:solidFill>
                            <a:schemeClr val="tx1"/>
                          </a:solidFill>
                          <a:latin typeface="Times New Roman" panose="02020603050405020304" pitchFamily="18" charset="0"/>
                          <a:ea typeface="Arial"/>
                          <a:cs typeface="Times New Roman" panose="02020603050405020304" pitchFamily="18" charset="0"/>
                        </a:rPr>
                        <a:t>Hôm sau, Linh Phi lấy một cái túi bằng lụa tía, đựng mười hạt minh châu, sai sứ giả Xích Hỗn đưa Phan ra khỏi nước. Vũ Nương nhân đó cũng đưa gửi một chiếc hoa vàng mà dặ</a:t>
                      </a:r>
                      <a:r>
                        <a:rPr lang="en-US" sz="2000" i="1" kern="1200" dirty="0">
                          <a:solidFill>
                            <a:schemeClr val="tx1"/>
                          </a:solidFill>
                          <a:latin typeface="Times New Roman" panose="02020603050405020304" pitchFamily="18" charset="0"/>
                          <a:ea typeface="Arial"/>
                          <a:cs typeface="Times New Roman" panose="02020603050405020304" pitchFamily="18" charset="0"/>
                        </a:rPr>
                        <a:t>n</a:t>
                      </a:r>
                      <a:r>
                        <a:rPr lang="en-US" sz="2000" i="0" kern="1200" baseline="0" dirty="0">
                          <a:solidFill>
                            <a:schemeClr val="tx1"/>
                          </a:solidFill>
                          <a:latin typeface="Times New Roman" panose="02020603050405020304" pitchFamily="18" charset="0"/>
                          <a:ea typeface="Arial"/>
                          <a:cs typeface="Times New Roman" panose="02020603050405020304" pitchFamily="18" charset="0"/>
                        </a:rPr>
                        <a:t> </a:t>
                      </a:r>
                      <a:r>
                        <a:rPr lang="vi-VN" sz="2000" i="1" kern="1200" dirty="0">
                          <a:solidFill>
                            <a:schemeClr val="tx1"/>
                          </a:solidFill>
                          <a:latin typeface="Times New Roman" panose="02020603050405020304" pitchFamily="18" charset="0"/>
                          <a:ea typeface="Arial"/>
                          <a:cs typeface="Times New Roman" panose="02020603050405020304" pitchFamily="18" charset="0"/>
                        </a:rPr>
                        <a:t>nói hộ với chàng Trương, nếu còn nhớ chút tình xưa nghĩa cũ, xin lập một đàn giải oan ở bến sông, đốt cây đèn thần chiếu xuống nước, tôi sẽ trở về. (Nguyễn Dữ)</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marL="0" indent="0" algn="just">
                        <a:buFontTx/>
                        <a:buNone/>
                      </a:pP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Bỏ</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hai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chấm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sau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dặn</a:t>
                      </a:r>
                      <a:endParaRPr lang="en-US" sz="2000" i="1" baseline="0" dirty="0">
                        <a:latin typeface="Times New Roman" panose="02020603050405020304" pitchFamily="18" charset="0"/>
                        <a:cs typeface="Times New Roman" panose="02020603050405020304" pitchFamily="18" charset="0"/>
                      </a:endParaRPr>
                    </a:p>
                    <a:p>
                      <a:pPr marL="0" indent="0" algn="just">
                        <a:buFontTx/>
                        <a:buNone/>
                      </a:pP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Bỏ</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gạch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ngang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nhờ</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chuyển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câu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này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lên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nối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liền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với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dặn</a:t>
                      </a:r>
                      <a:r>
                        <a:rPr lang="en-US" sz="2000" baseline="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914702090"/>
                  </a:ext>
                </a:extLst>
              </a:tr>
            </a:tbl>
          </a:graphicData>
        </a:graphic>
      </p:graphicFrame>
    </p:spTree>
    <p:extLst>
      <p:ext uri="{BB962C8B-B14F-4D97-AF65-F5344CB8AC3E}">
        <p14:creationId xmlns:p14="http://schemas.microsoft.com/office/powerpoint/2010/main" val="18117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9286502"/>
              </p:ext>
            </p:extLst>
          </p:nvPr>
        </p:nvGraphicFramePr>
        <p:xfrm>
          <a:off x="140073" y="61382"/>
          <a:ext cx="8901695" cy="5048687"/>
        </p:xfrm>
        <a:graphic>
          <a:graphicData uri="http://schemas.openxmlformats.org/drawingml/2006/table">
            <a:tbl>
              <a:tblPr firstRow="1" bandRow="1">
                <a:tableStyleId>{3DCDA487-4273-467D-A875-C8748591B622}</a:tableStyleId>
              </a:tblPr>
              <a:tblGrid>
                <a:gridCol w="3484947">
                  <a:extLst>
                    <a:ext uri="{9D8B030D-6E8A-4147-A177-3AD203B41FA5}">
                      <a16:colId xmlns:a16="http://schemas.microsoft.com/office/drawing/2014/main" val="4231816965"/>
                    </a:ext>
                  </a:extLst>
                </a:gridCol>
                <a:gridCol w="3326692">
                  <a:extLst>
                    <a:ext uri="{9D8B030D-6E8A-4147-A177-3AD203B41FA5}">
                      <a16:colId xmlns:a16="http://schemas.microsoft.com/office/drawing/2014/main" val="833380287"/>
                    </a:ext>
                  </a:extLst>
                </a:gridCol>
                <a:gridCol w="2090056">
                  <a:extLst>
                    <a:ext uri="{9D8B030D-6E8A-4147-A177-3AD203B41FA5}">
                      <a16:colId xmlns:a16="http://schemas.microsoft.com/office/drawing/2014/main" val="1965505619"/>
                    </a:ext>
                  </a:extLst>
                </a:gridCol>
              </a:tblGrid>
              <a:tr h="381921">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dẫn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trực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tiếp</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dẫn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gián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tiếp</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Cách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chuyển</a:t>
                      </a:r>
                      <a:endParaRPr lang="en-US" sz="2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205771974"/>
                  </a:ext>
                </a:extLst>
              </a:tr>
              <a:tr h="185085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2000" i="1" kern="1200" dirty="0">
                          <a:solidFill>
                            <a:schemeClr val="tx1"/>
                          </a:solidFill>
                          <a:latin typeface="Times New Roman" panose="02020603050405020304" pitchFamily="18" charset="0"/>
                          <a:ea typeface="Arial"/>
                          <a:cs typeface="Times New Roman" panose="02020603050405020304" pitchFamily="18" charset="0"/>
                        </a:rPr>
                        <a:t>b) Sau khi thằng con đi, lão tự bảo rằng: "Cái vườn là của con ta. Hồi còn mồ ma mẹ nó, mẹ nó cổ thắt lưng buộc bụng, dè sẻn mãi, mới để ra được năm mươi đồng bạc tậu". </a:t>
                      </a:r>
                      <a:r>
                        <a:rPr lang="vi-VN" sz="1800" i="1" kern="1200" dirty="0">
                          <a:solidFill>
                            <a:schemeClr val="tx1"/>
                          </a:solidFill>
                          <a:latin typeface="Times New Roman" panose="02020603050405020304" pitchFamily="18" charset="0"/>
                          <a:ea typeface="Arial"/>
                          <a:cs typeface="Times New Roman" panose="02020603050405020304" pitchFamily="18" charset="0"/>
                        </a:rPr>
                        <a:t>(Nam Cao)</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2000" i="1" kern="1200" dirty="0">
                          <a:solidFill>
                            <a:schemeClr val="tx1"/>
                          </a:solidFill>
                          <a:latin typeface="Times New Roman" panose="02020603050405020304" pitchFamily="18" charset="0"/>
                          <a:ea typeface="Arial"/>
                          <a:cs typeface="Times New Roman" panose="02020603050405020304" pitchFamily="18" charset="0"/>
                        </a:rPr>
                        <a:t>Sau khi thằng con đi, lão tự bảo rằng </a:t>
                      </a:r>
                      <a:r>
                        <a:rPr lang="en-US" sz="2000" i="1" kern="1200" dirty="0">
                          <a:solidFill>
                            <a:schemeClr val="tx1"/>
                          </a:solidFill>
                          <a:latin typeface="Times New Roman" panose="02020603050405020304" pitchFamily="18" charset="0"/>
                          <a:ea typeface="Arial"/>
                          <a:cs typeface="Times New Roman" panose="02020603050405020304" pitchFamily="18" charset="0"/>
                        </a:rPr>
                        <a:t>c</a:t>
                      </a:r>
                      <a:r>
                        <a:rPr lang="vi-VN" sz="2000" i="1" kern="1200" dirty="0">
                          <a:solidFill>
                            <a:schemeClr val="tx1"/>
                          </a:solidFill>
                          <a:latin typeface="Times New Roman" panose="02020603050405020304" pitchFamily="18" charset="0"/>
                          <a:ea typeface="Arial"/>
                          <a:cs typeface="Times New Roman" panose="02020603050405020304" pitchFamily="18" charset="0"/>
                        </a:rPr>
                        <a:t>ái vườn là của con ta. Hồi còn mồ ma mẹ nó, mẹ nó cổ thắt lưng buộc bụng, dè sẻn mãi, mới để ra được năm mươi đồng bạc tậu</a:t>
                      </a:r>
                      <a:r>
                        <a:rPr lang="en-US" sz="2000" i="1" kern="1200" dirty="0">
                          <a:solidFill>
                            <a:schemeClr val="tx1"/>
                          </a:solidFill>
                          <a:latin typeface="Times New Roman" panose="02020603050405020304" pitchFamily="18" charset="0"/>
                          <a:ea typeface="Arial"/>
                          <a:cs typeface="Times New Roman" panose="02020603050405020304" pitchFamily="18" charset="0"/>
                        </a:rPr>
                        <a:t>.</a:t>
                      </a:r>
                      <a:r>
                        <a:rPr lang="vi-VN" sz="2000" i="1" kern="1200" dirty="0">
                          <a:solidFill>
                            <a:schemeClr val="tx1"/>
                          </a:solidFill>
                          <a:latin typeface="Times New Roman" panose="02020603050405020304" pitchFamily="18" charset="0"/>
                          <a:ea typeface="Arial"/>
                          <a:cs typeface="Times New Roman" panose="02020603050405020304" pitchFamily="18" charset="0"/>
                        </a:rPr>
                        <a:t> </a:t>
                      </a:r>
                      <a:r>
                        <a:rPr lang="vi-VN" sz="1800" i="1" kern="1200" dirty="0">
                          <a:solidFill>
                            <a:schemeClr val="tx1"/>
                          </a:solidFill>
                          <a:latin typeface="Times New Roman" panose="02020603050405020304" pitchFamily="18" charset="0"/>
                          <a:ea typeface="Arial"/>
                          <a:cs typeface="Times New Roman" panose="02020603050405020304" pitchFamily="18" charset="0"/>
                        </a:rPr>
                        <a:t>(Nam Cao)</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Bỏ</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hai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chấm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sau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rằng</a:t>
                      </a:r>
                      <a:endParaRPr lang="en-US" sz="2000" i="1" baseline="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Bỏ</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ngoặc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kép</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không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viết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hoa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cái</a:t>
                      </a:r>
                      <a:r>
                        <a:rPr lang="en-US" sz="2000" i="1" baseline="0" dirty="0">
                          <a:latin typeface="Times New Roman" panose="02020603050405020304" pitchFamily="18" charset="0"/>
                          <a:cs typeface="Times New Roman" panose="02020603050405020304" pitchFamily="18" charset="0"/>
                        </a:rPr>
                        <a:t> </a:t>
                      </a:r>
                      <a:r>
                        <a:rPr lang="en-US" sz="2000" i="0" baseline="0" dirty="0">
                          <a:latin typeface="Times New Roman" panose="02020603050405020304" pitchFamily="18" charset="0"/>
                          <a:cs typeface="Times New Roman" panose="02020603050405020304" pitchFamily="18" charset="0"/>
                        </a:rPr>
                        <a:t>ở </a:t>
                      </a:r>
                      <a:r>
                        <a:rPr lang="en-US" sz="2000" i="0" baseline="0" dirty="0" err="1">
                          <a:latin typeface="Times New Roman" panose="02020603050405020304" pitchFamily="18" charset="0"/>
                          <a:cs typeface="Times New Roman" panose="02020603050405020304" pitchFamily="18" charset="0"/>
                        </a:rPr>
                        <a:t>đầu</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lời</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dẫn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0503578"/>
                  </a:ext>
                </a:extLst>
              </a:tr>
              <a:tr h="2732207">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2000" i="1" kern="1200" dirty="0">
                          <a:solidFill>
                            <a:schemeClr val="tx1"/>
                          </a:solidFill>
                          <a:latin typeface="Times New Roman" panose="02020603050405020304" pitchFamily="18" charset="0"/>
                          <a:ea typeface="Arial"/>
                          <a:cs typeface="Times New Roman" panose="02020603050405020304" pitchFamily="18" charset="0"/>
                        </a:rPr>
                        <a:t>c) Nhà văn Xu-khôm-lin-xki (Sukhomlynsky) đã nói: "Con người sinh ra không phải để tiêu biến như một hạt cát vô danh. Họ sinh ra để in dấu lại trên mặt đất, in dấu lại trong trái tim người khác". </a:t>
                      </a:r>
                      <a:r>
                        <a:rPr lang="vi-VN" sz="1800" i="1" kern="1200" dirty="0">
                          <a:solidFill>
                            <a:schemeClr val="tx1"/>
                          </a:solidFill>
                          <a:latin typeface="Times New Roman" panose="02020603050405020304" pitchFamily="18" charset="0"/>
                          <a:ea typeface="Arial"/>
                          <a:cs typeface="Times New Roman" panose="02020603050405020304" pitchFamily="18" charset="0"/>
                        </a:rPr>
                        <a:t>(Theo Trần Thị Ngọc Luyến)</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sz="2000" i="1" kern="1200" dirty="0">
                          <a:solidFill>
                            <a:schemeClr val="tx1"/>
                          </a:solidFill>
                          <a:latin typeface="Times New Roman" panose="02020603050405020304" pitchFamily="18" charset="0"/>
                          <a:ea typeface="Arial"/>
                          <a:cs typeface="Times New Roman" panose="02020603050405020304" pitchFamily="18" charset="0"/>
                        </a:rPr>
                        <a:t>Nhà văn Xu-khôm-lin-xki (Sukhomlynsky) đã nói</a:t>
                      </a:r>
                      <a:r>
                        <a:rPr lang="en-US" sz="2000" i="1" kern="1200" baseline="0" dirty="0">
                          <a:solidFill>
                            <a:schemeClr val="tx1"/>
                          </a:solidFill>
                          <a:latin typeface="Times New Roman" panose="02020603050405020304" pitchFamily="18" charset="0"/>
                          <a:ea typeface="Arial"/>
                          <a:cs typeface="Times New Roman" panose="02020603050405020304" pitchFamily="18" charset="0"/>
                        </a:rPr>
                        <a:t> </a:t>
                      </a:r>
                      <a:r>
                        <a:rPr lang="en-US" sz="2000" i="1" kern="1200" baseline="0" dirty="0" err="1">
                          <a:solidFill>
                            <a:schemeClr val="tx1"/>
                          </a:solidFill>
                          <a:latin typeface="Times New Roman" panose="02020603050405020304" pitchFamily="18" charset="0"/>
                          <a:ea typeface="Arial"/>
                          <a:cs typeface="Times New Roman" panose="02020603050405020304" pitchFamily="18" charset="0"/>
                        </a:rPr>
                        <a:t>rằng</a:t>
                      </a:r>
                      <a:r>
                        <a:rPr lang="vi-VN" sz="2000" i="1" kern="1200" dirty="0">
                          <a:solidFill>
                            <a:schemeClr val="tx1"/>
                          </a:solidFill>
                          <a:latin typeface="Times New Roman" panose="02020603050405020304" pitchFamily="18" charset="0"/>
                          <a:ea typeface="Arial"/>
                          <a:cs typeface="Times New Roman" panose="02020603050405020304" pitchFamily="18" charset="0"/>
                        </a:rPr>
                        <a:t> </a:t>
                      </a:r>
                      <a:r>
                        <a:rPr lang="en-US" sz="2000" i="1" kern="1200" dirty="0">
                          <a:solidFill>
                            <a:schemeClr val="tx1"/>
                          </a:solidFill>
                          <a:latin typeface="Times New Roman" panose="02020603050405020304" pitchFamily="18" charset="0"/>
                          <a:ea typeface="Arial"/>
                          <a:cs typeface="Times New Roman" panose="02020603050405020304" pitchFamily="18" charset="0"/>
                        </a:rPr>
                        <a:t>c</a:t>
                      </a:r>
                      <a:r>
                        <a:rPr lang="vi-VN" sz="2000" i="1" kern="1200" dirty="0">
                          <a:solidFill>
                            <a:schemeClr val="tx1"/>
                          </a:solidFill>
                          <a:latin typeface="Times New Roman" panose="02020603050405020304" pitchFamily="18" charset="0"/>
                          <a:ea typeface="Arial"/>
                          <a:cs typeface="Times New Roman" panose="02020603050405020304" pitchFamily="18" charset="0"/>
                        </a:rPr>
                        <a:t>on người sinh ra không phải để tiêu biến như một hạt cát vô danh. Họ sinh ra để in dấu lại trên mặt đất, in dấu lại trong trái tim người khác</a:t>
                      </a:r>
                      <a:r>
                        <a:rPr lang="en-US" sz="2000" i="1" kern="1200" dirty="0">
                          <a:solidFill>
                            <a:schemeClr val="tx1"/>
                          </a:solidFill>
                          <a:latin typeface="Times New Roman" panose="02020603050405020304" pitchFamily="18" charset="0"/>
                          <a:ea typeface="Arial"/>
                          <a:cs typeface="Times New Roman" panose="02020603050405020304" pitchFamily="18" charset="0"/>
                        </a:rPr>
                        <a:t>.</a:t>
                      </a:r>
                      <a:r>
                        <a:rPr lang="vi-VN" sz="2000" i="1" kern="1200" dirty="0">
                          <a:solidFill>
                            <a:schemeClr val="tx1"/>
                          </a:solidFill>
                          <a:latin typeface="Times New Roman" panose="02020603050405020304" pitchFamily="18" charset="0"/>
                          <a:ea typeface="Arial"/>
                          <a:cs typeface="Times New Roman" panose="02020603050405020304" pitchFamily="18" charset="0"/>
                        </a:rPr>
                        <a:t> </a:t>
                      </a:r>
                      <a:r>
                        <a:rPr lang="vi-VN" sz="1800" i="1" kern="1200" dirty="0">
                          <a:solidFill>
                            <a:schemeClr val="tx1"/>
                          </a:solidFill>
                          <a:latin typeface="Times New Roman" panose="02020603050405020304" pitchFamily="18" charset="0"/>
                          <a:ea typeface="Arial"/>
                          <a:cs typeface="Times New Roman" panose="02020603050405020304" pitchFamily="18" charset="0"/>
                        </a:rPr>
                        <a:t>(Theo Trần Thị Ngọc Luyến)</a:t>
                      </a:r>
                      <a:endParaRPr lang="vi-VN" sz="2000" kern="1200" dirty="0">
                        <a:solidFill>
                          <a:schemeClr val="tx1"/>
                        </a:solidFill>
                        <a:latin typeface="Times New Roman" panose="02020603050405020304" pitchFamily="18" charset="0"/>
                        <a:ea typeface="Arial"/>
                        <a:cs typeface="Times New Roman" panose="02020603050405020304" pitchFamily="18"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Bỏ</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hai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chấm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sau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nói</a:t>
                      </a:r>
                      <a:endParaRPr lang="en-US" sz="2000" i="1" baseline="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từ</a:t>
                      </a:r>
                      <a:r>
                        <a:rPr lang="en-US" sz="200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rằng</a:t>
                      </a:r>
                      <a:r>
                        <a:rPr lang="en-US" sz="2000" i="1"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vào</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sau</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từ</a:t>
                      </a:r>
                      <a:r>
                        <a:rPr lang="en-US" sz="2000" i="0" baseline="0" dirty="0">
                          <a:latin typeface="Times New Roman" panose="02020603050405020304" pitchFamily="18" charset="0"/>
                          <a:cs typeface="Times New Roman" panose="02020603050405020304" pitchFamily="18" charset="0"/>
                        </a:rPr>
                        <a:t> </a:t>
                      </a:r>
                      <a:r>
                        <a:rPr lang="en-US" sz="2000" i="1" baseline="0" dirty="0" err="1">
                          <a:latin typeface="Times New Roman" panose="02020603050405020304" pitchFamily="18" charset="0"/>
                          <a:cs typeface="Times New Roman" panose="02020603050405020304" pitchFamily="18" charset="0"/>
                        </a:rPr>
                        <a:t>nói</a:t>
                      </a:r>
                      <a:endParaRPr lang="en-US" sz="2000" i="1" baseline="0" dirty="0">
                        <a:latin typeface="Times New Roman" panose="02020603050405020304" pitchFamily="18" charset="0"/>
                        <a:cs typeface="Times New Roman" panose="02020603050405020304" pitchFamily="18" charset="0"/>
                      </a:endParaRPr>
                    </a:p>
                    <a:p>
                      <a:pPr algn="just"/>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Bỏ</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dấu</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ngoặc</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kép</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và</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không</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viết</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hoa</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tiếng</a:t>
                      </a:r>
                      <a:r>
                        <a:rPr lang="en-US" sz="2000" i="0" baseline="0" dirty="0">
                          <a:latin typeface="Times New Roman" panose="02020603050405020304" pitchFamily="18" charset="0"/>
                          <a:cs typeface="Times New Roman" panose="02020603050405020304" pitchFamily="18" charset="0"/>
                        </a:rPr>
                        <a:t> </a:t>
                      </a:r>
                      <a:r>
                        <a:rPr lang="en-US" sz="2000" i="1" baseline="0" dirty="0">
                          <a:latin typeface="Times New Roman" panose="02020603050405020304" pitchFamily="18" charset="0"/>
                          <a:cs typeface="Times New Roman" panose="02020603050405020304" pitchFamily="18" charset="0"/>
                        </a:rPr>
                        <a:t>con </a:t>
                      </a:r>
                      <a:r>
                        <a:rPr lang="en-US" sz="2000" i="0" baseline="0" dirty="0">
                          <a:latin typeface="Times New Roman" panose="02020603050405020304" pitchFamily="18" charset="0"/>
                          <a:cs typeface="Times New Roman" panose="02020603050405020304" pitchFamily="18" charset="0"/>
                        </a:rPr>
                        <a:t>ở </a:t>
                      </a:r>
                      <a:r>
                        <a:rPr lang="en-US" sz="2000" i="0" baseline="0" dirty="0" err="1">
                          <a:latin typeface="Times New Roman" panose="02020603050405020304" pitchFamily="18" charset="0"/>
                          <a:cs typeface="Times New Roman" panose="02020603050405020304" pitchFamily="18" charset="0"/>
                        </a:rPr>
                        <a:t>đầu</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lời</a:t>
                      </a:r>
                      <a:r>
                        <a:rPr lang="en-US" sz="2000" i="0" baseline="0" dirty="0">
                          <a:latin typeface="Times New Roman" panose="02020603050405020304" pitchFamily="18" charset="0"/>
                          <a:cs typeface="Times New Roman" panose="02020603050405020304" pitchFamily="18" charset="0"/>
                        </a:rPr>
                        <a:t> </a:t>
                      </a:r>
                      <a:r>
                        <a:rPr lang="en-US" sz="2000" i="0" baseline="0" dirty="0" err="1">
                          <a:latin typeface="Times New Roman" panose="02020603050405020304" pitchFamily="18" charset="0"/>
                          <a:cs typeface="Times New Roman" panose="02020603050405020304" pitchFamily="18" charset="0"/>
                        </a:rPr>
                        <a:t>dẫn</a:t>
                      </a:r>
                      <a:r>
                        <a:rPr lang="en-US" sz="2000" i="0" baseline="0" dirty="0">
                          <a:latin typeface="Times New Roman" panose="02020603050405020304" pitchFamily="18" charset="0"/>
                          <a:cs typeface="Times New Roman" panose="02020603050405020304" pitchFamily="18" charset="0"/>
                        </a:rPr>
                        <a:t>.</a:t>
                      </a:r>
                      <a:endParaRPr lang="en-US" sz="20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55704519"/>
                  </a:ext>
                </a:extLst>
              </a:tr>
            </a:tbl>
          </a:graphicData>
        </a:graphic>
      </p:graphicFrame>
    </p:spTree>
    <p:extLst>
      <p:ext uri="{BB962C8B-B14F-4D97-AF65-F5344CB8AC3E}">
        <p14:creationId xmlns:p14="http://schemas.microsoft.com/office/powerpoint/2010/main" val="71292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3108</TotalTime>
  <Words>1174</Words>
  <Application>Microsoft Office PowerPoint</Application>
  <PresentationFormat>On-screen Show (16:9)</PresentationFormat>
  <Paragraphs>81</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#9Slide07 Pangolin</vt:lpstr>
      <vt:lpstr>Calibri Light</vt:lpstr>
      <vt:lpstr>#9Slide07 SVNA Love Of Thunder</vt:lpstr>
      <vt:lpstr>Calibri</vt:lpstr>
      <vt:lpstr>#9Slide07 Baloo Tamma</vt:lpstr>
      <vt:lpstr>Arial</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HP</dc:creator>
  <cp:lastModifiedBy>HP</cp:lastModifiedBy>
  <cp:revision>122</cp:revision>
  <dcterms:modified xsi:type="dcterms:W3CDTF">2025-03-16T00:07:22Z</dcterms:modified>
</cp:coreProperties>
</file>